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301" r:id="rId4"/>
    <p:sldId id="259" r:id="rId5"/>
    <p:sldId id="260" r:id="rId6"/>
    <p:sldId id="303" r:id="rId7"/>
    <p:sldId id="258" r:id="rId8"/>
    <p:sldId id="261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33" r:id="rId18"/>
    <p:sldId id="314" r:id="rId19"/>
    <p:sldId id="334" r:id="rId20"/>
    <p:sldId id="304" r:id="rId21"/>
    <p:sldId id="263" r:id="rId22"/>
    <p:sldId id="332" r:id="rId23"/>
    <p:sldId id="264" r:id="rId24"/>
    <p:sldId id="265" r:id="rId25"/>
    <p:sldId id="266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4" r:id="rId50"/>
    <p:sldId id="296" r:id="rId51"/>
    <p:sldId id="297" r:id="rId52"/>
    <p:sldId id="299" r:id="rId53"/>
    <p:sldId id="300" r:id="rId54"/>
    <p:sldId id="302" r:id="rId55"/>
    <p:sldId id="305" r:id="rId56"/>
    <p:sldId id="315" r:id="rId57"/>
    <p:sldId id="316" r:id="rId58"/>
    <p:sldId id="317" r:id="rId59"/>
    <p:sldId id="318" r:id="rId60"/>
    <p:sldId id="321" r:id="rId61"/>
    <p:sldId id="322" r:id="rId62"/>
    <p:sldId id="323" r:id="rId63"/>
    <p:sldId id="325" r:id="rId64"/>
    <p:sldId id="328" r:id="rId65"/>
    <p:sldId id="330" r:id="rId66"/>
    <p:sldId id="331" r:id="rId67"/>
    <p:sldId id="327" r:id="rId68"/>
    <p:sldId id="326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  <a:srgbClr val="B70FA3"/>
    <a:srgbClr val="9BBB59"/>
    <a:srgbClr val="ABC3DF"/>
    <a:srgbClr val="689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268" autoAdjust="0"/>
  </p:normalViewPr>
  <p:slideViewPr>
    <p:cSldViewPr>
      <p:cViewPr varScale="1">
        <p:scale>
          <a:sx n="93" d="100"/>
          <a:sy n="93" d="100"/>
        </p:scale>
        <p:origin x="348" y="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8753-D3CE-4E44-819F-EC0BA98882F2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1E893-FD1E-490C-B39F-8BF5926329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91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A085D1B6-A528-4DE1-A284-1C19474EA079}" type="slidenum">
              <a:rPr lang="en-US" altLang="it-IT" sz="1300" smtClean="0"/>
              <a:pPr>
                <a:defRPr/>
              </a:pPr>
              <a:t>1</a:t>
            </a:fld>
            <a:endParaRPr lang="en-US" altLang="it-IT" sz="13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966bf0e7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966bf0e7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570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b966bf0e7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b966bf0e7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 </a:t>
            </a:r>
            <a:r>
              <a:rPr lang="en-GB" dirty="0" err="1"/>
              <a:t>prisma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30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b966bf0e7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b966bf0e7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 </a:t>
            </a:r>
            <a:r>
              <a:rPr lang="en-GB" dirty="0" err="1"/>
              <a:t>prisma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963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4c784a3b8c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4c784a3b8c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Fully </a:t>
            </a:r>
            <a:r>
              <a:rPr lang="en-GB" dirty="0" err="1"/>
              <a:t>isotropical</a:t>
            </a:r>
            <a:r>
              <a:rPr lang="en-GB" dirty="0"/>
              <a:t> distributed directions are </a:t>
            </a:r>
            <a:r>
              <a:rPr lang="en-GB" dirty="0" smtClean="0"/>
              <a:t>optimal</a:t>
            </a:r>
            <a:r>
              <a:rPr lang="en-GB" dirty="0"/>
              <a:t>. More directions are better than more averages for scan time. Trade off between </a:t>
            </a:r>
            <a:r>
              <a:rPr lang="en-GB" dirty="0" err="1"/>
              <a:t>bval</a:t>
            </a:r>
            <a:r>
              <a:rPr lang="en-GB" dirty="0"/>
              <a:t> and </a:t>
            </a:r>
            <a:r>
              <a:rPr lang="en-GB" dirty="0" err="1"/>
              <a:t>dw</a:t>
            </a:r>
            <a:r>
              <a:rPr lang="en-GB" dirty="0"/>
              <a:t> directions. The range of </a:t>
            </a:r>
            <a:r>
              <a:rPr lang="en-GB" dirty="0" err="1"/>
              <a:t>bval</a:t>
            </a:r>
            <a:r>
              <a:rPr lang="en-GB" dirty="0"/>
              <a:t> and </a:t>
            </a:r>
            <a:r>
              <a:rPr lang="en-GB" dirty="0" err="1"/>
              <a:t>bvecs</a:t>
            </a:r>
            <a:r>
              <a:rPr lang="en-GB" dirty="0"/>
              <a:t> sampled is called the q space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5929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4c784a3b8c_1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4c784a3b8c_1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reperesent and visualize diffusion at each voxel in the brain?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373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4c6f54aa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4c6f54aa1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51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c784a3b8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c784a3b8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323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b966bf0e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b966bf0e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34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c5dd2f447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c5dd2f447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3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c784a3b8c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c784a3b8c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10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c784a3b8c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c784a3b8c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02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c784a3b8c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c784a3b8c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360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c5dd2f447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c5dd2f447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Fully </a:t>
            </a:r>
            <a:r>
              <a:rPr lang="en-GB" dirty="0" err="1"/>
              <a:t>isotropical</a:t>
            </a:r>
            <a:r>
              <a:rPr lang="en-GB" dirty="0"/>
              <a:t> distributed directions are </a:t>
            </a:r>
            <a:r>
              <a:rPr lang="en-GB" dirty="0" smtClean="0"/>
              <a:t>optimal</a:t>
            </a:r>
            <a:r>
              <a:rPr lang="en-GB" dirty="0"/>
              <a:t>. More directions are better than more averages for scan time. Trade off between </a:t>
            </a:r>
            <a:r>
              <a:rPr lang="en-GB" dirty="0" err="1"/>
              <a:t>bval</a:t>
            </a:r>
            <a:r>
              <a:rPr lang="en-GB" dirty="0"/>
              <a:t> and </a:t>
            </a:r>
            <a:r>
              <a:rPr lang="en-GB" dirty="0" err="1"/>
              <a:t>dw</a:t>
            </a:r>
            <a:r>
              <a:rPr lang="en-GB" dirty="0"/>
              <a:t> directions. The range of </a:t>
            </a:r>
            <a:r>
              <a:rPr lang="en-GB" dirty="0" err="1"/>
              <a:t>bval</a:t>
            </a:r>
            <a:r>
              <a:rPr lang="en-GB" dirty="0"/>
              <a:t> and </a:t>
            </a:r>
            <a:r>
              <a:rPr lang="en-GB" dirty="0" err="1"/>
              <a:t>bvecs</a:t>
            </a:r>
            <a:r>
              <a:rPr lang="en-GB" dirty="0"/>
              <a:t> sampled is called the q space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08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4b966bf0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4b966bf0e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diffusion, the spins experience the same gradient encoding, they rewind, there is no dephase.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860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it-IT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8B0C035-E73B-41E5-846E-0CD6397652F2}" type="slidenum">
              <a:rPr lang="en-US" altLang="es-AR"/>
              <a:pPr>
                <a:defRPr/>
              </a:pPr>
              <a:t>‹#›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2165137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749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png"/><Relationship Id="rId7" Type="http://schemas.openxmlformats.org/officeDocument/2006/relationships/hyperlink" Target="mailto:jorge.jovicich@unitn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.unitn.it/en/cimec/mri" TargetMode="External"/><Relationship Id="rId5" Type="http://schemas.openxmlformats.org/officeDocument/2006/relationships/hyperlink" Target="https://www.cimec.unitn.it/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Fricativa_velare_sonor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gif"/><Relationship Id="rId4" Type="http://schemas.openxmlformats.org/officeDocument/2006/relationships/hyperlink" Target="https://en.wikipedia.org/wiki/Gibbs_phenomeno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8.emf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riquestions.com/eddy-current-problems.html" TargetMode="External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fsl.fmrib.ox.ac.uk/fsl/fslwiki/eddy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7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trc.org/projects/dtiprep" TargetMode="External"/><Relationship Id="rId2" Type="http://schemas.openxmlformats.org/officeDocument/2006/relationships/hyperlink" Target="https://www.nitrc.org/projects/tortois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hyperlink" Target="https://git.fmrib.ox.ac.uk/matteob/eddy_qc_release.git" TargetMode="External"/><Relationship Id="rId4" Type="http://schemas.openxmlformats.org/officeDocument/2006/relationships/hyperlink" Target="http://dsi-studio.labsolver.or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s://git.fmrib.ox.ac.uk/matteob/eddy_qc_release.gi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git.fmrib.ox.ac.uk/matteob/eddy_qc_release.git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rtrix.org/" TargetMode="External"/><Relationship Id="rId5" Type="http://schemas.openxmlformats.org/officeDocument/2006/relationships/hyperlink" Target="https://fsl.fmrib.ox.ac.uk/fsl/fslwiki/FDT" TargetMode="External"/><Relationship Id="rId4" Type="http://schemas.openxmlformats.org/officeDocument/2006/relationships/hyperlink" Target="https://tortoise.nibib.nih.gov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6.png"/><Relationship Id="rId5" Type="http://schemas.openxmlformats.org/officeDocument/2006/relationships/image" Target="../media/image84.wmf"/><Relationship Id="rId4" Type="http://schemas.openxmlformats.org/officeDocument/2006/relationships/oleObject" Target="../embeddings/oleObject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brainmapping.org/files/2015/Ed%20Materials/Diffusion_DellAcqua_Flavio_HBM2015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manbrainmapping.org/files/2015/Ed%20Materials/Diffusion_DellAcqua_Flavio_HBM2015.pdf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emf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hlms.com/ohbm/courses/" TargetMode="External"/><Relationship Id="rId7" Type="http://schemas.openxmlformats.org/officeDocument/2006/relationships/hyperlink" Target="http://www.ncbi.nlm.nih.gov/pmc/?term=diffusion+mri+review" TargetMode="External"/><Relationship Id="rId2" Type="http://schemas.openxmlformats.org/officeDocument/2006/relationships/hyperlink" Target="https://www.ohbmbrainmappingblog.com/blog/ohbm-ondemand-how-to-diffusion-mri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ciencedirect.com/journal/neuroimage/vol/182/suppl/C" TargetMode="External"/><Relationship Id="rId5" Type="http://schemas.openxmlformats.org/officeDocument/2006/relationships/hyperlink" Target="https://www.youtube.com/watch?v=yluL093GMMA" TargetMode="External"/><Relationship Id="rId4" Type="http://schemas.openxmlformats.org/officeDocument/2006/relationships/hyperlink" Target="https://www.ismrm.org/online-education-program/diffusion-perfusion-fmri-videos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jp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png"/><Relationship Id="rId1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1113" y="1447800"/>
            <a:ext cx="91217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92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 smtClean="0"/>
              <a:t>Brain Diffusion MRI Introduction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AR" sz="2000" b="1" i="1" dirty="0" err="1" smtClean="0">
                <a:solidFill>
                  <a:srgbClr val="C00000"/>
                </a:solidFill>
              </a:rPr>
              <a:t>Louvain</a:t>
            </a:r>
            <a:r>
              <a:rPr lang="es-AR" sz="2000" b="1" i="1">
                <a:solidFill>
                  <a:srgbClr val="C00000"/>
                </a:solidFill>
              </a:rPr>
              <a:t>-</a:t>
            </a:r>
            <a:r>
              <a:rPr lang="es-AR" sz="2000" b="1" i="1" smtClean="0">
                <a:solidFill>
                  <a:srgbClr val="C00000"/>
                </a:solidFill>
              </a:rPr>
              <a:t>la-</a:t>
            </a:r>
            <a:r>
              <a:rPr lang="es-AR" sz="2000" b="1" i="1" dirty="0" err="1" smtClean="0">
                <a:solidFill>
                  <a:srgbClr val="C00000"/>
                </a:solidFill>
              </a:rPr>
              <a:t>Neuve</a:t>
            </a:r>
            <a:r>
              <a:rPr lang="es-AR" sz="2000" b="1" i="1" dirty="0" smtClean="0">
                <a:solidFill>
                  <a:srgbClr val="C00000"/>
                </a:solidFill>
              </a:rPr>
              <a:t> </a:t>
            </a:r>
            <a:r>
              <a:rPr lang="es-AR" sz="2000" b="1" i="1" dirty="0">
                <a:solidFill>
                  <a:srgbClr val="C00000"/>
                </a:solidFill>
              </a:rPr>
              <a:t>- </a:t>
            </a:r>
            <a:r>
              <a:rPr lang="es-AR" sz="2000" b="1" i="1" dirty="0" err="1">
                <a:solidFill>
                  <a:srgbClr val="C00000"/>
                </a:solidFill>
              </a:rPr>
              <a:t>Neuroimaging</a:t>
            </a:r>
            <a:r>
              <a:rPr lang="es-AR" sz="2000" b="1" i="1" dirty="0">
                <a:solidFill>
                  <a:srgbClr val="C00000"/>
                </a:solidFill>
              </a:rPr>
              <a:t> Workshop 2019</a:t>
            </a:r>
            <a:endParaRPr lang="en-US" sz="4000" b="1" i="1" dirty="0">
              <a:solidFill>
                <a:srgbClr val="C00000"/>
              </a:solidFill>
              <a:effectLst/>
            </a:endParaRPr>
          </a:p>
        </p:txBody>
      </p:sp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11113" y="6248400"/>
            <a:ext cx="9121775" cy="617538"/>
            <a:chOff x="7" y="3936"/>
            <a:chExt cx="5746" cy="38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0" r="822"/>
            <a:stretch>
              <a:fillRect/>
            </a:stretch>
          </p:blipFill>
          <p:spPr bwMode="auto">
            <a:xfrm>
              <a:off x="7" y="3951"/>
              <a:ext cx="1268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footer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" y="3936"/>
              <a:ext cx="44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1588" y="3962400"/>
            <a:ext cx="9090026" cy="202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en-US" b="1" i="1" dirty="0"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Jorge </a:t>
            </a:r>
            <a:r>
              <a:rPr lang="en-US" b="1" i="1" dirty="0" err="1" smtClean="0"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Jovicich</a:t>
            </a:r>
            <a:endParaRPr lang="en-US" sz="105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Center for Mind/Brain 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Sciences (</a:t>
            </a:r>
            <a:r>
              <a:rPr lang="en-US" sz="1400" dirty="0" err="1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CIMeC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), </a:t>
            </a:r>
          </a:p>
          <a:p>
            <a:pPr lvl="0" algn="ctr">
              <a:lnSpc>
                <a:spcPct val="115000"/>
              </a:lnSpc>
              <a:spcAft>
                <a:spcPts val="0"/>
              </a:spcAft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University </a:t>
            </a: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 Trento, </a:t>
            </a:r>
            <a:r>
              <a:rPr lang="en-US" sz="140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Rovereto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Italy</a:t>
            </a:r>
          </a:p>
          <a:p>
            <a:pPr algn="ctr">
              <a:lnSpc>
                <a:spcPct val="115000"/>
              </a:lnSpc>
              <a:spcBef>
                <a:spcPts val="600"/>
              </a:spcBef>
            </a:pPr>
            <a:r>
              <a:rPr lang="en-US" sz="1400" dirty="0" err="1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CIMeC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 </a:t>
            </a:r>
            <a:r>
              <a:rPr lang="es-AR" sz="1400" dirty="0">
                <a:hlinkClick r:id="rId5"/>
              </a:rPr>
              <a:t>https://www.cimec.unitn.it/</a:t>
            </a:r>
            <a:endParaRPr lang="en-US" sz="1400" dirty="0" smtClean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Bef>
                <a:spcPts val="600"/>
              </a:spcBef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MRI Lab: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</a:t>
            </a:r>
            <a:r>
              <a:rPr lang="it-IT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r.unitn.it/en/cimec/mri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</a:p>
          <a:p>
            <a:pPr algn="ctr">
              <a:lnSpc>
                <a:spcPct val="115000"/>
              </a:lnSpc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E-mail:</a:t>
            </a: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hlinkClick r:id="rId7"/>
              </a:rPr>
              <a:t>jorge.jovicich@unitn.it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5" descr="logo_cimec_blu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1086"/>
            <a:ext cx="2386014" cy="101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1086"/>
            <a:ext cx="2773456" cy="8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2809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676" y="2235288"/>
            <a:ext cx="996375" cy="8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6"/>
          <p:cNvSpPr txBox="1"/>
          <p:nvPr/>
        </p:nvSpPr>
        <p:spPr>
          <a:xfrm>
            <a:off x="192792" y="3726828"/>
            <a:ext cx="3085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 in the x direction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3" name="Google Shape;373;p26"/>
          <p:cNvGrpSpPr/>
          <p:nvPr/>
        </p:nvGrpSpPr>
        <p:grpSpPr>
          <a:xfrm>
            <a:off x="3918363" y="2084918"/>
            <a:ext cx="4015423" cy="1443527"/>
            <a:chOff x="3939300" y="253300"/>
            <a:chExt cx="4080300" cy="1528350"/>
          </a:xfrm>
        </p:grpSpPr>
        <p:cxnSp>
          <p:nvCxnSpPr>
            <p:cNvPr id="374" name="Google Shape;374;p26"/>
            <p:cNvCxnSpPr/>
            <p:nvPr/>
          </p:nvCxnSpPr>
          <p:spPr>
            <a:xfrm>
              <a:off x="3939300" y="1055400"/>
              <a:ext cx="4080300" cy="6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26"/>
            <p:cNvSpPr/>
            <p:nvPr/>
          </p:nvSpPr>
          <p:spPr>
            <a:xfrm>
              <a:off x="4009750" y="844000"/>
              <a:ext cx="172800" cy="3714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5629000" y="690913"/>
              <a:ext cx="172800" cy="7041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4671138" y="5663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gy</a:t>
              </a:r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6083750" y="5878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gy</a:t>
              </a:r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9" name="Google Shape;379;p26"/>
            <p:cNvCxnSpPr/>
            <p:nvPr/>
          </p:nvCxnSpPr>
          <p:spPr>
            <a:xfrm flipH="1">
              <a:off x="4687450" y="1165600"/>
              <a:ext cx="550800" cy="6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80" name="Google Shape;380;p26"/>
            <p:cNvCxnSpPr/>
            <p:nvPr/>
          </p:nvCxnSpPr>
          <p:spPr>
            <a:xfrm rot="10800000">
              <a:off x="4547975" y="1445825"/>
              <a:ext cx="1524300" cy="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81" name="Google Shape;381;p26"/>
            <p:cNvCxnSpPr/>
            <p:nvPr/>
          </p:nvCxnSpPr>
          <p:spPr>
            <a:xfrm>
              <a:off x="4597725" y="581400"/>
              <a:ext cx="0" cy="4740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382" name="Google Shape;382;p26"/>
            <p:cNvSpPr/>
            <p:nvPr/>
          </p:nvSpPr>
          <p:spPr>
            <a:xfrm>
              <a:off x="7085650" y="652613"/>
              <a:ext cx="933947" cy="659173"/>
            </a:xfrm>
            <a:custGeom>
              <a:avLst/>
              <a:gdLst/>
              <a:ahLst/>
              <a:cxnLst/>
              <a:rect l="l" t="t" r="r" b="b"/>
              <a:pathLst>
                <a:path w="43044" h="38475" extrusionOk="0">
                  <a:moveTo>
                    <a:pt x="0" y="21105"/>
                  </a:moveTo>
                  <a:cubicBezTo>
                    <a:pt x="1068" y="20977"/>
                    <a:pt x="4953" y="19568"/>
                    <a:pt x="6405" y="20337"/>
                  </a:cubicBezTo>
                  <a:cubicBezTo>
                    <a:pt x="7857" y="21106"/>
                    <a:pt x="8241" y="26230"/>
                    <a:pt x="8711" y="25717"/>
                  </a:cubicBezTo>
                  <a:cubicBezTo>
                    <a:pt x="9181" y="25205"/>
                    <a:pt x="8497" y="17177"/>
                    <a:pt x="9223" y="17262"/>
                  </a:cubicBezTo>
                  <a:cubicBezTo>
                    <a:pt x="9949" y="17348"/>
                    <a:pt x="12597" y="27298"/>
                    <a:pt x="13067" y="26230"/>
                  </a:cubicBezTo>
                  <a:cubicBezTo>
                    <a:pt x="13537" y="25163"/>
                    <a:pt x="11572" y="10387"/>
                    <a:pt x="12042" y="10857"/>
                  </a:cubicBezTo>
                  <a:cubicBezTo>
                    <a:pt x="12512" y="11327"/>
                    <a:pt x="15202" y="30116"/>
                    <a:pt x="15885" y="29048"/>
                  </a:cubicBezTo>
                  <a:cubicBezTo>
                    <a:pt x="16568" y="27980"/>
                    <a:pt x="15415" y="3298"/>
                    <a:pt x="16141" y="4451"/>
                  </a:cubicBezTo>
                  <a:cubicBezTo>
                    <a:pt x="16867" y="5604"/>
                    <a:pt x="19472" y="36692"/>
                    <a:pt x="20241" y="35966"/>
                  </a:cubicBezTo>
                  <a:cubicBezTo>
                    <a:pt x="21010" y="35240"/>
                    <a:pt x="20070" y="-288"/>
                    <a:pt x="20753" y="96"/>
                  </a:cubicBezTo>
                  <a:cubicBezTo>
                    <a:pt x="21436" y="480"/>
                    <a:pt x="23529" y="37461"/>
                    <a:pt x="24340" y="38272"/>
                  </a:cubicBezTo>
                  <a:cubicBezTo>
                    <a:pt x="25151" y="39083"/>
                    <a:pt x="24852" y="6416"/>
                    <a:pt x="25621" y="4964"/>
                  </a:cubicBezTo>
                  <a:cubicBezTo>
                    <a:pt x="26390" y="3512"/>
                    <a:pt x="28141" y="28151"/>
                    <a:pt x="28952" y="29560"/>
                  </a:cubicBezTo>
                  <a:cubicBezTo>
                    <a:pt x="29763" y="30969"/>
                    <a:pt x="29763" y="14017"/>
                    <a:pt x="30489" y="13419"/>
                  </a:cubicBezTo>
                  <a:cubicBezTo>
                    <a:pt x="31215" y="12821"/>
                    <a:pt x="32581" y="25503"/>
                    <a:pt x="33307" y="25973"/>
                  </a:cubicBezTo>
                  <a:cubicBezTo>
                    <a:pt x="34033" y="26443"/>
                    <a:pt x="34333" y="17091"/>
                    <a:pt x="34845" y="16237"/>
                  </a:cubicBezTo>
                  <a:cubicBezTo>
                    <a:pt x="35358" y="15383"/>
                    <a:pt x="35998" y="19184"/>
                    <a:pt x="36382" y="20849"/>
                  </a:cubicBezTo>
                  <a:cubicBezTo>
                    <a:pt x="36766" y="22515"/>
                    <a:pt x="36895" y="26230"/>
                    <a:pt x="37151" y="26230"/>
                  </a:cubicBezTo>
                  <a:cubicBezTo>
                    <a:pt x="37407" y="26230"/>
                    <a:pt x="36937" y="21447"/>
                    <a:pt x="37919" y="20849"/>
                  </a:cubicBezTo>
                  <a:cubicBezTo>
                    <a:pt x="38901" y="20251"/>
                    <a:pt x="42190" y="22344"/>
                    <a:pt x="43044" y="22643"/>
                  </a:cubicBezTo>
                </a:path>
              </a:pathLst>
            </a:cu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3" name="Google Shape;383;p26"/>
            <p:cNvSpPr txBox="1"/>
            <p:nvPr/>
          </p:nvSpPr>
          <p:spPr>
            <a:xfrm>
              <a:off x="3939300" y="253300"/>
              <a:ext cx="5508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90°</a:t>
              </a:r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4" name="Google Shape;384;p26"/>
            <p:cNvSpPr txBox="1"/>
            <p:nvPr/>
          </p:nvSpPr>
          <p:spPr>
            <a:xfrm>
              <a:off x="5456675" y="253300"/>
              <a:ext cx="6624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180°</a:t>
              </a:r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5" name="Google Shape;385;p26"/>
            <p:cNvSpPr txBox="1"/>
            <p:nvPr/>
          </p:nvSpPr>
          <p:spPr>
            <a:xfrm>
              <a:off x="4804450" y="1058938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endPara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6" name="Google Shape;386;p26"/>
            <p:cNvSpPr txBox="1"/>
            <p:nvPr/>
          </p:nvSpPr>
          <p:spPr>
            <a:xfrm>
              <a:off x="5124625" y="1351150"/>
              <a:ext cx="3837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7" name="Google Shape;387;p26"/>
            <p:cNvSpPr txBox="1"/>
            <p:nvPr/>
          </p:nvSpPr>
          <p:spPr>
            <a:xfrm>
              <a:off x="7143150" y="253300"/>
              <a:ext cx="7821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</a:t>
              </a:r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8" name="Google Shape;388;p26"/>
            <p:cNvSpPr txBox="1"/>
            <p:nvPr/>
          </p:nvSpPr>
          <p:spPr>
            <a:xfrm>
              <a:off x="4268100" y="603500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3651146" y="3556400"/>
            <a:ext cx="3826811" cy="1249396"/>
            <a:chOff x="3149550" y="2319929"/>
            <a:chExt cx="3251050" cy="795186"/>
          </a:xfrm>
        </p:grpSpPr>
        <p:grpSp>
          <p:nvGrpSpPr>
            <p:cNvPr id="390" name="Google Shape;390;p26"/>
            <p:cNvGrpSpPr/>
            <p:nvPr/>
          </p:nvGrpSpPr>
          <p:grpSpPr>
            <a:xfrm>
              <a:off x="3149550" y="2319929"/>
              <a:ext cx="745800" cy="795162"/>
              <a:chOff x="3149550" y="2435350"/>
              <a:chExt cx="745800" cy="679800"/>
            </a:xfrm>
          </p:grpSpPr>
          <p:cxnSp>
            <p:nvCxnSpPr>
              <p:cNvPr id="391" name="Google Shape;391;p26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26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3" name="Google Shape;393;p26"/>
            <p:cNvGrpSpPr/>
            <p:nvPr/>
          </p:nvGrpSpPr>
          <p:grpSpPr>
            <a:xfrm>
              <a:off x="3993000" y="2347144"/>
              <a:ext cx="745800" cy="767970"/>
              <a:chOff x="3149550" y="2435350"/>
              <a:chExt cx="745800" cy="679800"/>
            </a:xfrm>
          </p:grpSpPr>
          <p:cxnSp>
            <p:nvCxnSpPr>
              <p:cNvPr id="394" name="Google Shape;394;p26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6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" name="Google Shape;396;p26"/>
            <p:cNvGrpSpPr/>
            <p:nvPr/>
          </p:nvGrpSpPr>
          <p:grpSpPr>
            <a:xfrm>
              <a:off x="4820650" y="2330499"/>
              <a:ext cx="745800" cy="784557"/>
              <a:chOff x="3149550" y="2435350"/>
              <a:chExt cx="745800" cy="679800"/>
            </a:xfrm>
          </p:grpSpPr>
          <p:cxnSp>
            <p:nvCxnSpPr>
              <p:cNvPr id="397" name="Google Shape;397;p26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26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9" name="Google Shape;399;p26"/>
            <p:cNvGrpSpPr/>
            <p:nvPr/>
          </p:nvGrpSpPr>
          <p:grpSpPr>
            <a:xfrm>
              <a:off x="5654800" y="2330499"/>
              <a:ext cx="745800" cy="784557"/>
              <a:chOff x="3149550" y="2435350"/>
              <a:chExt cx="745800" cy="679800"/>
            </a:xfrm>
          </p:grpSpPr>
          <p:cxnSp>
            <p:nvCxnSpPr>
              <p:cNvPr id="400" name="Google Shape;400;p26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26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02" name="Google Shape;402;p26"/>
            <p:cNvCxnSpPr/>
            <p:nvPr/>
          </p:nvCxnSpPr>
          <p:spPr>
            <a:xfrm rot="10800000">
              <a:off x="3528125" y="2431750"/>
              <a:ext cx="0" cy="2616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3" name="Google Shape;403;p26"/>
            <p:cNvCxnSpPr/>
            <p:nvPr/>
          </p:nvCxnSpPr>
          <p:spPr>
            <a:xfrm rot="10800000" flipH="1">
              <a:off x="4365900" y="2445150"/>
              <a:ext cx="169200" cy="2574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4" name="Google Shape;404;p26"/>
            <p:cNvCxnSpPr/>
            <p:nvPr/>
          </p:nvCxnSpPr>
          <p:spPr>
            <a:xfrm rot="10800000" flipH="1">
              <a:off x="4373000" y="2559925"/>
              <a:ext cx="283800" cy="1488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5" name="Google Shape;405;p26"/>
            <p:cNvCxnSpPr/>
            <p:nvPr/>
          </p:nvCxnSpPr>
          <p:spPr>
            <a:xfrm rot="10800000">
              <a:off x="5096363" y="2535650"/>
              <a:ext cx="101400" cy="2160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6" name="Google Shape;406;p26"/>
            <p:cNvCxnSpPr/>
            <p:nvPr/>
          </p:nvCxnSpPr>
          <p:spPr>
            <a:xfrm rot="10800000">
              <a:off x="4955652" y="2588354"/>
              <a:ext cx="235500" cy="1566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7" name="Google Shape;407;p26"/>
            <p:cNvCxnSpPr/>
            <p:nvPr/>
          </p:nvCxnSpPr>
          <p:spPr>
            <a:xfrm rot="10800000">
              <a:off x="6015238" y="2503875"/>
              <a:ext cx="10800" cy="2145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408" name="Google Shape;408;p26"/>
          <p:cNvSpPr txBox="1"/>
          <p:nvPr/>
        </p:nvSpPr>
        <p:spPr>
          <a:xfrm>
            <a:off x="3092596" y="5094346"/>
            <a:ext cx="6009979" cy="148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No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along y-axis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No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dephasing induced by y-gradient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No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 signal </a:t>
            </a:r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attenuation cause by diffusion </a:t>
            </a:r>
            <a:r>
              <a:rPr lang="en-GB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y-gradient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88569" y="2155436"/>
            <a:ext cx="1348800" cy="1252566"/>
            <a:chOff x="31119" y="2996736"/>
            <a:chExt cx="1348800" cy="1252566"/>
          </a:xfrm>
        </p:grpSpPr>
        <p:sp>
          <p:nvSpPr>
            <p:cNvPr id="413" name="Google Shape;413;p26"/>
            <p:cNvSpPr/>
            <p:nvPr/>
          </p:nvSpPr>
          <p:spPr>
            <a:xfrm>
              <a:off x="31119" y="29967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90806" y="3163001"/>
              <a:ext cx="136800" cy="103800"/>
            </a:xfrm>
            <a:prstGeom prst="ellipse">
              <a:avLst/>
            </a:prstGeom>
            <a:solidFill>
              <a:srgbClr val="C27BA0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681219" y="3487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7075" y="346882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389191" y="3358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610601" y="329314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90806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386019" y="37681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681231" y="37681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050248" y="37681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1197854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995595" y="3003186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696389" y="3158304"/>
              <a:ext cx="136800" cy="103800"/>
            </a:xfrm>
            <a:prstGeom prst="ellipse">
              <a:avLst/>
            </a:prstGeom>
            <a:solidFill>
              <a:srgbClr val="C27BA0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182939" y="3028161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480549" y="301703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05963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213012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610602" y="4145502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1" name="Google Shape;431;p26"/>
            <p:cNvCxnSpPr>
              <a:stCxn id="413" idx="1"/>
              <a:endCxn id="413" idx="3"/>
            </p:cNvCxnSpPr>
            <p:nvPr/>
          </p:nvCxnSpPr>
          <p:spPr>
            <a:xfrm>
              <a:off x="31119" y="36153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26"/>
            <p:cNvCxnSpPr/>
            <p:nvPr/>
          </p:nvCxnSpPr>
          <p:spPr>
            <a:xfrm>
              <a:off x="31119" y="3310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26"/>
            <p:cNvCxnSpPr/>
            <p:nvPr/>
          </p:nvCxnSpPr>
          <p:spPr>
            <a:xfrm>
              <a:off x="31119" y="3920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26"/>
            <p:cNvCxnSpPr/>
            <p:nvPr/>
          </p:nvCxnSpPr>
          <p:spPr>
            <a:xfrm>
              <a:off x="31119" y="37677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26"/>
            <p:cNvCxnSpPr/>
            <p:nvPr/>
          </p:nvCxnSpPr>
          <p:spPr>
            <a:xfrm>
              <a:off x="31119" y="34629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26"/>
            <p:cNvCxnSpPr/>
            <p:nvPr/>
          </p:nvCxnSpPr>
          <p:spPr>
            <a:xfrm>
              <a:off x="31119" y="3158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26"/>
            <p:cNvCxnSpPr/>
            <p:nvPr/>
          </p:nvCxnSpPr>
          <p:spPr>
            <a:xfrm>
              <a:off x="31119" y="4072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8" name="Google Shape;438;p26"/>
          <p:cNvGrpSpPr/>
          <p:nvPr/>
        </p:nvGrpSpPr>
        <p:grpSpPr>
          <a:xfrm>
            <a:off x="1882537" y="4133500"/>
            <a:ext cx="335100" cy="1292100"/>
            <a:chOff x="3513087" y="2941825"/>
            <a:chExt cx="335100" cy="1292100"/>
          </a:xfrm>
        </p:grpSpPr>
        <p:sp>
          <p:nvSpPr>
            <p:cNvPr id="439" name="Google Shape;439;p26"/>
            <p:cNvSpPr/>
            <p:nvPr/>
          </p:nvSpPr>
          <p:spPr>
            <a:xfrm rot="-5551401">
              <a:off x="3040116" y="3448389"/>
              <a:ext cx="1281042" cy="278971"/>
            </a:xfrm>
            <a:prstGeom prst="rtTriangl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40" name="Google Shape;440;p26"/>
            <p:cNvCxnSpPr/>
            <p:nvPr/>
          </p:nvCxnSpPr>
          <p:spPr>
            <a:xfrm rot="10800000">
              <a:off x="3756675" y="3386137"/>
              <a:ext cx="300" cy="5394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41" name="Google Shape;441;p26"/>
          <p:cNvGrpSpPr/>
          <p:nvPr/>
        </p:nvGrpSpPr>
        <p:grpSpPr>
          <a:xfrm>
            <a:off x="457969" y="4188411"/>
            <a:ext cx="1348800" cy="1252566"/>
            <a:chOff x="1478919" y="2996736"/>
            <a:chExt cx="1348800" cy="1252566"/>
          </a:xfrm>
        </p:grpSpPr>
        <p:sp>
          <p:nvSpPr>
            <p:cNvPr id="442" name="Google Shape;442;p26"/>
            <p:cNvSpPr/>
            <p:nvPr/>
          </p:nvSpPr>
          <p:spPr>
            <a:xfrm>
              <a:off x="1478919" y="29967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1919606" y="3163001"/>
              <a:ext cx="136800" cy="103800"/>
            </a:xfrm>
            <a:prstGeom prst="ellipse">
              <a:avLst/>
            </a:prstGeom>
            <a:solidFill>
              <a:srgbClr val="C27BA0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129019" y="3487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1962075" y="346882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836991" y="3358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2058401" y="329314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1767206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1605219" y="37681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2510031" y="37681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650448" y="37681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645654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443395" y="3003186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2448989" y="3158304"/>
              <a:ext cx="136800" cy="103800"/>
            </a:xfrm>
            <a:prstGeom prst="ellipse">
              <a:avLst/>
            </a:prstGeom>
            <a:solidFill>
              <a:srgbClr val="C27BA0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1554539" y="3028161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2156949" y="301703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1553763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2660812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2287002" y="4145502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0" name="Google Shape;460;p26"/>
            <p:cNvCxnSpPr>
              <a:stCxn id="442" idx="1"/>
              <a:endCxn id="442" idx="3"/>
            </p:cNvCxnSpPr>
            <p:nvPr/>
          </p:nvCxnSpPr>
          <p:spPr>
            <a:xfrm>
              <a:off x="1478919" y="36153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26"/>
            <p:cNvCxnSpPr/>
            <p:nvPr/>
          </p:nvCxnSpPr>
          <p:spPr>
            <a:xfrm>
              <a:off x="1478919" y="3310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26"/>
            <p:cNvCxnSpPr/>
            <p:nvPr/>
          </p:nvCxnSpPr>
          <p:spPr>
            <a:xfrm>
              <a:off x="1478919" y="3920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26"/>
            <p:cNvCxnSpPr/>
            <p:nvPr/>
          </p:nvCxnSpPr>
          <p:spPr>
            <a:xfrm>
              <a:off x="1478919" y="37677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26"/>
            <p:cNvCxnSpPr/>
            <p:nvPr/>
          </p:nvCxnSpPr>
          <p:spPr>
            <a:xfrm>
              <a:off x="1478919" y="34629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26"/>
            <p:cNvCxnSpPr/>
            <p:nvPr/>
          </p:nvCxnSpPr>
          <p:spPr>
            <a:xfrm>
              <a:off x="1478919" y="3158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26"/>
            <p:cNvCxnSpPr/>
            <p:nvPr/>
          </p:nvCxnSpPr>
          <p:spPr>
            <a:xfrm>
              <a:off x="1478919" y="4072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7" name="Google Shape;467;p26"/>
          <p:cNvGrpSpPr/>
          <p:nvPr/>
        </p:nvGrpSpPr>
        <p:grpSpPr>
          <a:xfrm>
            <a:off x="1882537" y="2135663"/>
            <a:ext cx="335100" cy="1292100"/>
            <a:chOff x="3513087" y="2941825"/>
            <a:chExt cx="335100" cy="1292100"/>
          </a:xfrm>
        </p:grpSpPr>
        <p:sp>
          <p:nvSpPr>
            <p:cNvPr id="468" name="Google Shape;468;p26"/>
            <p:cNvSpPr/>
            <p:nvPr/>
          </p:nvSpPr>
          <p:spPr>
            <a:xfrm rot="-5551401">
              <a:off x="3040116" y="3448389"/>
              <a:ext cx="1281042" cy="278971"/>
            </a:xfrm>
            <a:prstGeom prst="rtTriangl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9" name="Google Shape;469;p26"/>
            <p:cNvCxnSpPr/>
            <p:nvPr/>
          </p:nvCxnSpPr>
          <p:spPr>
            <a:xfrm rot="10800000">
              <a:off x="3756675" y="3386137"/>
              <a:ext cx="300" cy="5394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03" name="Google Shape;331;p25"/>
          <p:cNvCxnSpPr/>
          <p:nvPr/>
        </p:nvCxnSpPr>
        <p:spPr>
          <a:xfrm flipH="1" flipV="1">
            <a:off x="210566" y="3138630"/>
            <a:ext cx="10745" cy="480618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4" name="Google Shape;331;p25"/>
          <p:cNvCxnSpPr/>
          <p:nvPr/>
        </p:nvCxnSpPr>
        <p:spPr>
          <a:xfrm flipV="1">
            <a:off x="210565" y="3619248"/>
            <a:ext cx="548903" cy="740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5" name="Rectangle 104"/>
          <p:cNvSpPr/>
          <p:nvPr/>
        </p:nvSpPr>
        <p:spPr>
          <a:xfrm>
            <a:off x="48860" y="279672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y</a:t>
            </a:r>
            <a:endParaRPr lang="es-AR" dirty="0"/>
          </a:p>
        </p:txBody>
      </p:sp>
      <p:sp>
        <p:nvSpPr>
          <p:cNvPr id="106" name="Rectangle 105"/>
          <p:cNvSpPr/>
          <p:nvPr/>
        </p:nvSpPr>
        <p:spPr>
          <a:xfrm>
            <a:off x="784849" y="3485898"/>
            <a:ext cx="297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x</a:t>
            </a:r>
            <a:endParaRPr lang="es-AR" dirty="0"/>
          </a:p>
        </p:txBody>
      </p:sp>
      <p:sp>
        <p:nvSpPr>
          <p:cNvPr id="107" name="Google Shape;336;p25"/>
          <p:cNvSpPr txBox="1"/>
          <p:nvPr/>
        </p:nvSpPr>
        <p:spPr>
          <a:xfrm>
            <a:off x="1361809" y="1249340"/>
            <a:ext cx="7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Pulse Gradient Spin Echo sequence  (PGSE)</a:t>
            </a:r>
            <a:endParaRPr sz="2000" b="1" dirty="0">
              <a:solidFill>
                <a:schemeClr val="tx1"/>
              </a:solidFill>
            </a:endParaRPr>
          </a:p>
          <a:p>
            <a:pPr marL="1200150" indent="-285750">
              <a:buClrTx/>
              <a:buFont typeface="Arial" panose="020B0604020202020204" pitchFamily="34" charset="0"/>
              <a:buChar char="•"/>
            </a:pP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0" y="6214050"/>
            <a:ext cx="3550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Courtesy of Viviana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how do we measure it?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95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676" y="2235288"/>
            <a:ext cx="996375" cy="83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27"/>
          <p:cNvGrpSpPr/>
          <p:nvPr/>
        </p:nvGrpSpPr>
        <p:grpSpPr>
          <a:xfrm>
            <a:off x="3918363" y="2084918"/>
            <a:ext cx="4015423" cy="1443527"/>
            <a:chOff x="3939300" y="253300"/>
            <a:chExt cx="4080300" cy="1528350"/>
          </a:xfrm>
        </p:grpSpPr>
        <p:cxnSp>
          <p:nvCxnSpPr>
            <p:cNvPr id="477" name="Google Shape;477;p27"/>
            <p:cNvCxnSpPr/>
            <p:nvPr/>
          </p:nvCxnSpPr>
          <p:spPr>
            <a:xfrm>
              <a:off x="3939300" y="1055400"/>
              <a:ext cx="4080300" cy="6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78" name="Google Shape;478;p27"/>
            <p:cNvSpPr/>
            <p:nvPr/>
          </p:nvSpPr>
          <p:spPr>
            <a:xfrm>
              <a:off x="4009750" y="844000"/>
              <a:ext cx="172800" cy="3714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5629000" y="690913"/>
              <a:ext cx="172800" cy="7041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671138" y="5663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>
                  <a:solidFill>
                    <a:schemeClr val="tx1"/>
                  </a:solidFill>
                </a:rPr>
                <a:t>gx</a:t>
              </a:r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6083750" y="5878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>
                  <a:solidFill>
                    <a:schemeClr val="tx1"/>
                  </a:solidFill>
                </a:rPr>
                <a:t>gx</a:t>
              </a:r>
              <a:endParaRPr sz="1600" b="1">
                <a:solidFill>
                  <a:schemeClr val="tx1"/>
                </a:solidFill>
              </a:endParaRPr>
            </a:p>
          </p:txBody>
        </p:sp>
        <p:cxnSp>
          <p:nvCxnSpPr>
            <p:cNvPr id="482" name="Google Shape;482;p27"/>
            <p:cNvCxnSpPr/>
            <p:nvPr/>
          </p:nvCxnSpPr>
          <p:spPr>
            <a:xfrm flipH="1">
              <a:off x="4687450" y="1165600"/>
              <a:ext cx="550800" cy="6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483" name="Google Shape;483;p27"/>
            <p:cNvCxnSpPr/>
            <p:nvPr/>
          </p:nvCxnSpPr>
          <p:spPr>
            <a:xfrm rot="10800000">
              <a:off x="4547975" y="1445825"/>
              <a:ext cx="1524300" cy="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484" name="Google Shape;484;p27"/>
            <p:cNvCxnSpPr/>
            <p:nvPr/>
          </p:nvCxnSpPr>
          <p:spPr>
            <a:xfrm>
              <a:off x="4597725" y="581400"/>
              <a:ext cx="0" cy="4740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485" name="Google Shape;485;p27"/>
            <p:cNvSpPr/>
            <p:nvPr/>
          </p:nvSpPr>
          <p:spPr>
            <a:xfrm>
              <a:off x="7085650" y="652613"/>
              <a:ext cx="933947" cy="659173"/>
            </a:xfrm>
            <a:custGeom>
              <a:avLst/>
              <a:gdLst/>
              <a:ahLst/>
              <a:cxnLst/>
              <a:rect l="l" t="t" r="r" b="b"/>
              <a:pathLst>
                <a:path w="43044" h="38475" extrusionOk="0">
                  <a:moveTo>
                    <a:pt x="0" y="21105"/>
                  </a:moveTo>
                  <a:cubicBezTo>
                    <a:pt x="1068" y="20977"/>
                    <a:pt x="4953" y="19568"/>
                    <a:pt x="6405" y="20337"/>
                  </a:cubicBezTo>
                  <a:cubicBezTo>
                    <a:pt x="7857" y="21106"/>
                    <a:pt x="8241" y="26230"/>
                    <a:pt x="8711" y="25717"/>
                  </a:cubicBezTo>
                  <a:cubicBezTo>
                    <a:pt x="9181" y="25205"/>
                    <a:pt x="8497" y="17177"/>
                    <a:pt x="9223" y="17262"/>
                  </a:cubicBezTo>
                  <a:cubicBezTo>
                    <a:pt x="9949" y="17348"/>
                    <a:pt x="12597" y="27298"/>
                    <a:pt x="13067" y="26230"/>
                  </a:cubicBezTo>
                  <a:cubicBezTo>
                    <a:pt x="13537" y="25163"/>
                    <a:pt x="11572" y="10387"/>
                    <a:pt x="12042" y="10857"/>
                  </a:cubicBezTo>
                  <a:cubicBezTo>
                    <a:pt x="12512" y="11327"/>
                    <a:pt x="15202" y="30116"/>
                    <a:pt x="15885" y="29048"/>
                  </a:cubicBezTo>
                  <a:cubicBezTo>
                    <a:pt x="16568" y="27980"/>
                    <a:pt x="15415" y="3298"/>
                    <a:pt x="16141" y="4451"/>
                  </a:cubicBezTo>
                  <a:cubicBezTo>
                    <a:pt x="16867" y="5604"/>
                    <a:pt x="19472" y="36692"/>
                    <a:pt x="20241" y="35966"/>
                  </a:cubicBezTo>
                  <a:cubicBezTo>
                    <a:pt x="21010" y="35240"/>
                    <a:pt x="20070" y="-288"/>
                    <a:pt x="20753" y="96"/>
                  </a:cubicBezTo>
                  <a:cubicBezTo>
                    <a:pt x="21436" y="480"/>
                    <a:pt x="23529" y="37461"/>
                    <a:pt x="24340" y="38272"/>
                  </a:cubicBezTo>
                  <a:cubicBezTo>
                    <a:pt x="25151" y="39083"/>
                    <a:pt x="24852" y="6416"/>
                    <a:pt x="25621" y="4964"/>
                  </a:cubicBezTo>
                  <a:cubicBezTo>
                    <a:pt x="26390" y="3512"/>
                    <a:pt x="28141" y="28151"/>
                    <a:pt x="28952" y="29560"/>
                  </a:cubicBezTo>
                  <a:cubicBezTo>
                    <a:pt x="29763" y="30969"/>
                    <a:pt x="29763" y="14017"/>
                    <a:pt x="30489" y="13419"/>
                  </a:cubicBezTo>
                  <a:cubicBezTo>
                    <a:pt x="31215" y="12821"/>
                    <a:pt x="32581" y="25503"/>
                    <a:pt x="33307" y="25973"/>
                  </a:cubicBezTo>
                  <a:cubicBezTo>
                    <a:pt x="34033" y="26443"/>
                    <a:pt x="34333" y="17091"/>
                    <a:pt x="34845" y="16237"/>
                  </a:cubicBezTo>
                  <a:cubicBezTo>
                    <a:pt x="35358" y="15383"/>
                    <a:pt x="35998" y="19184"/>
                    <a:pt x="36382" y="20849"/>
                  </a:cubicBezTo>
                  <a:cubicBezTo>
                    <a:pt x="36766" y="22515"/>
                    <a:pt x="36895" y="26230"/>
                    <a:pt x="37151" y="26230"/>
                  </a:cubicBezTo>
                  <a:cubicBezTo>
                    <a:pt x="37407" y="26230"/>
                    <a:pt x="36937" y="21447"/>
                    <a:pt x="37919" y="20849"/>
                  </a:cubicBezTo>
                  <a:cubicBezTo>
                    <a:pt x="38901" y="20251"/>
                    <a:pt x="42190" y="22344"/>
                    <a:pt x="43044" y="22643"/>
                  </a:cubicBezTo>
                </a:path>
              </a:pathLst>
            </a:cu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86" name="Google Shape;486;p27"/>
            <p:cNvSpPr txBox="1"/>
            <p:nvPr/>
          </p:nvSpPr>
          <p:spPr>
            <a:xfrm>
              <a:off x="3939300" y="253300"/>
              <a:ext cx="5508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</a:rPr>
                <a:t>90°</a:t>
              </a:r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87" name="Google Shape;487;p27"/>
            <p:cNvSpPr txBox="1"/>
            <p:nvPr/>
          </p:nvSpPr>
          <p:spPr>
            <a:xfrm>
              <a:off x="5456675" y="253300"/>
              <a:ext cx="6624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</a:rPr>
                <a:t>180°</a:t>
              </a:r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88" name="Google Shape;488;p27"/>
            <p:cNvSpPr txBox="1"/>
            <p:nvPr/>
          </p:nvSpPr>
          <p:spPr>
            <a:xfrm>
              <a:off x="4804450" y="1058938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δ</a:t>
              </a:r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489" name="Google Shape;489;p27"/>
            <p:cNvSpPr txBox="1"/>
            <p:nvPr/>
          </p:nvSpPr>
          <p:spPr>
            <a:xfrm>
              <a:off x="5124625" y="1351150"/>
              <a:ext cx="3837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</a:rPr>
                <a:t>Δ</a:t>
              </a:r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90" name="Google Shape;490;p27"/>
            <p:cNvSpPr txBox="1"/>
            <p:nvPr/>
          </p:nvSpPr>
          <p:spPr>
            <a:xfrm>
              <a:off x="7143150" y="253300"/>
              <a:ext cx="7821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</a:rPr>
                <a:t>echo</a:t>
              </a:r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91" name="Google Shape;491;p27"/>
            <p:cNvSpPr txBox="1"/>
            <p:nvPr/>
          </p:nvSpPr>
          <p:spPr>
            <a:xfrm>
              <a:off x="4268100" y="603500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G</a:t>
              </a:r>
              <a:endParaRPr sz="18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495" name="Google Shape;495;p27"/>
          <p:cNvGrpSpPr/>
          <p:nvPr/>
        </p:nvGrpSpPr>
        <p:grpSpPr>
          <a:xfrm>
            <a:off x="517844" y="2176761"/>
            <a:ext cx="1348800" cy="1252566"/>
            <a:chOff x="107319" y="2996736"/>
            <a:chExt cx="1348800" cy="1252566"/>
          </a:xfrm>
        </p:grpSpPr>
        <p:sp>
          <p:nvSpPr>
            <p:cNvPr id="496" name="Google Shape;496;p27"/>
            <p:cNvSpPr/>
            <p:nvPr/>
          </p:nvSpPr>
          <p:spPr>
            <a:xfrm>
              <a:off x="107319" y="29967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167006" y="3163001"/>
              <a:ext cx="136800" cy="1038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757419" y="3487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133275" y="346882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65391" y="3358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686801" y="329314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19406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62219" y="3768192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935006" y="3792017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126448" y="3768192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121654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71795" y="3003186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924989" y="315830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259139" y="3028161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709149" y="301703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82163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289212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686802" y="4145502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cxnSp>
          <p:nvCxnSpPr>
            <p:cNvPr id="514" name="Google Shape;514;p27"/>
            <p:cNvCxnSpPr>
              <a:stCxn id="496" idx="1"/>
              <a:endCxn id="496" idx="3"/>
            </p:cNvCxnSpPr>
            <p:nvPr/>
          </p:nvCxnSpPr>
          <p:spPr>
            <a:xfrm>
              <a:off x="107319" y="36153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27"/>
            <p:cNvCxnSpPr/>
            <p:nvPr/>
          </p:nvCxnSpPr>
          <p:spPr>
            <a:xfrm>
              <a:off x="107319" y="3310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27"/>
            <p:cNvCxnSpPr/>
            <p:nvPr/>
          </p:nvCxnSpPr>
          <p:spPr>
            <a:xfrm>
              <a:off x="107319" y="3920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27"/>
            <p:cNvCxnSpPr/>
            <p:nvPr/>
          </p:nvCxnSpPr>
          <p:spPr>
            <a:xfrm>
              <a:off x="107319" y="37677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27"/>
            <p:cNvCxnSpPr/>
            <p:nvPr/>
          </p:nvCxnSpPr>
          <p:spPr>
            <a:xfrm>
              <a:off x="107319" y="34629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27"/>
            <p:cNvCxnSpPr/>
            <p:nvPr/>
          </p:nvCxnSpPr>
          <p:spPr>
            <a:xfrm>
              <a:off x="107319" y="3158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27"/>
            <p:cNvCxnSpPr/>
            <p:nvPr/>
          </p:nvCxnSpPr>
          <p:spPr>
            <a:xfrm>
              <a:off x="107319" y="4072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1" name="Google Shape;521;p27"/>
          <p:cNvSpPr/>
          <p:nvPr/>
        </p:nvSpPr>
        <p:spPr>
          <a:xfrm rot="-1610">
            <a:off x="551750" y="3453111"/>
            <a:ext cx="1281000" cy="3591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00" b="1">
              <a:solidFill>
                <a:schemeClr val="tx1"/>
              </a:solidFill>
            </a:endParaRPr>
          </a:p>
        </p:txBody>
      </p:sp>
      <p:cxnSp>
        <p:nvCxnSpPr>
          <p:cNvPr id="522" name="Google Shape;522;p27"/>
          <p:cNvCxnSpPr/>
          <p:nvPr/>
        </p:nvCxnSpPr>
        <p:spPr>
          <a:xfrm rot="10800000" flipH="1">
            <a:off x="643988" y="3700288"/>
            <a:ext cx="640800" cy="4800"/>
          </a:xfrm>
          <a:prstGeom prst="straightConnector1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523" name="Google Shape;523;p27"/>
          <p:cNvGrpSpPr/>
          <p:nvPr/>
        </p:nvGrpSpPr>
        <p:grpSpPr>
          <a:xfrm>
            <a:off x="3695383" y="3630542"/>
            <a:ext cx="1917748" cy="1165663"/>
            <a:chOff x="3149550" y="2319929"/>
            <a:chExt cx="1589250" cy="795186"/>
          </a:xfrm>
        </p:grpSpPr>
        <p:grpSp>
          <p:nvGrpSpPr>
            <p:cNvPr id="524" name="Google Shape;524;p27"/>
            <p:cNvGrpSpPr/>
            <p:nvPr/>
          </p:nvGrpSpPr>
          <p:grpSpPr>
            <a:xfrm>
              <a:off x="3149550" y="2319929"/>
              <a:ext cx="745800" cy="795162"/>
              <a:chOff x="3149550" y="2435350"/>
              <a:chExt cx="745800" cy="679800"/>
            </a:xfrm>
          </p:grpSpPr>
          <p:cxnSp>
            <p:nvCxnSpPr>
              <p:cNvPr id="525" name="Google Shape;525;p27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27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27" name="Google Shape;527;p27"/>
            <p:cNvGrpSpPr/>
            <p:nvPr/>
          </p:nvGrpSpPr>
          <p:grpSpPr>
            <a:xfrm>
              <a:off x="3993000" y="2347144"/>
              <a:ext cx="745800" cy="767970"/>
              <a:chOff x="3149550" y="2435350"/>
              <a:chExt cx="745800" cy="679800"/>
            </a:xfrm>
          </p:grpSpPr>
          <p:cxnSp>
            <p:nvCxnSpPr>
              <p:cNvPr id="528" name="Google Shape;528;p27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" name="Google Shape;529;p27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30" name="Google Shape;530;p27"/>
            <p:cNvCxnSpPr/>
            <p:nvPr/>
          </p:nvCxnSpPr>
          <p:spPr>
            <a:xfrm rot="10800000">
              <a:off x="3528125" y="2431750"/>
              <a:ext cx="0" cy="2616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31" name="Google Shape;531;p27"/>
            <p:cNvCxnSpPr/>
            <p:nvPr/>
          </p:nvCxnSpPr>
          <p:spPr>
            <a:xfrm>
              <a:off x="4365900" y="2702550"/>
              <a:ext cx="237300" cy="2841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32" name="Google Shape;532;p27"/>
            <p:cNvCxnSpPr/>
            <p:nvPr/>
          </p:nvCxnSpPr>
          <p:spPr>
            <a:xfrm rot="10800000" flipH="1">
              <a:off x="4373000" y="2502325"/>
              <a:ext cx="162600" cy="2064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61" name="Google Shape;336;p25"/>
          <p:cNvSpPr txBox="1"/>
          <p:nvPr/>
        </p:nvSpPr>
        <p:spPr>
          <a:xfrm>
            <a:off x="1361809" y="1249340"/>
            <a:ext cx="7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Pulse Gradient Spin Echo sequence  (PGSE)</a:t>
            </a:r>
            <a:endParaRPr sz="2000" b="1" dirty="0">
              <a:solidFill>
                <a:schemeClr val="tx1"/>
              </a:solidFill>
            </a:endParaRPr>
          </a:p>
          <a:p>
            <a:pPr marL="1200150" indent="-285750">
              <a:buClrTx/>
              <a:buFont typeface="Arial" panose="020B0604020202020204" pitchFamily="34" charset="0"/>
              <a:buChar char="•"/>
            </a:pPr>
            <a:endParaRPr sz="2000" b="1" dirty="0">
              <a:solidFill>
                <a:schemeClr val="tx1"/>
              </a:solidFill>
            </a:endParaRPr>
          </a:p>
        </p:txBody>
      </p:sp>
      <p:cxnSp>
        <p:nvCxnSpPr>
          <p:cNvPr id="62" name="Google Shape;331;p25"/>
          <p:cNvCxnSpPr/>
          <p:nvPr/>
        </p:nvCxnSpPr>
        <p:spPr>
          <a:xfrm flipH="1" flipV="1">
            <a:off x="210566" y="3633930"/>
            <a:ext cx="10745" cy="480618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3" name="Google Shape;331;p25"/>
          <p:cNvCxnSpPr/>
          <p:nvPr/>
        </p:nvCxnSpPr>
        <p:spPr>
          <a:xfrm flipV="1">
            <a:off x="210565" y="4114548"/>
            <a:ext cx="548903" cy="740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4" name="Rectangle 63"/>
          <p:cNvSpPr/>
          <p:nvPr/>
        </p:nvSpPr>
        <p:spPr>
          <a:xfrm>
            <a:off x="48860" y="329202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y</a:t>
            </a:r>
            <a:endParaRPr lang="es-AR" dirty="0"/>
          </a:p>
        </p:txBody>
      </p:sp>
      <p:sp>
        <p:nvSpPr>
          <p:cNvPr id="65" name="Rectangle 64"/>
          <p:cNvSpPr/>
          <p:nvPr/>
        </p:nvSpPr>
        <p:spPr>
          <a:xfrm>
            <a:off x="784849" y="3981198"/>
            <a:ext cx="297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x</a:t>
            </a:r>
            <a:endParaRPr lang="es-AR" dirty="0"/>
          </a:p>
        </p:txBody>
      </p:sp>
      <p:sp>
        <p:nvSpPr>
          <p:cNvPr id="66" name="TextBox 65"/>
          <p:cNvSpPr txBox="1"/>
          <p:nvPr/>
        </p:nvSpPr>
        <p:spPr>
          <a:xfrm>
            <a:off x="2819854" y="6147028"/>
            <a:ext cx="3550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Courtesy of Viviana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how do we measure it?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77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676" y="2235288"/>
            <a:ext cx="996375" cy="83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28"/>
          <p:cNvGrpSpPr/>
          <p:nvPr/>
        </p:nvGrpSpPr>
        <p:grpSpPr>
          <a:xfrm>
            <a:off x="3918363" y="2084918"/>
            <a:ext cx="4015423" cy="1443527"/>
            <a:chOff x="3939300" y="253300"/>
            <a:chExt cx="4080300" cy="1528350"/>
          </a:xfrm>
        </p:grpSpPr>
        <p:cxnSp>
          <p:nvCxnSpPr>
            <p:cNvPr id="540" name="Google Shape;540;p28"/>
            <p:cNvCxnSpPr/>
            <p:nvPr/>
          </p:nvCxnSpPr>
          <p:spPr>
            <a:xfrm>
              <a:off x="3939300" y="1055400"/>
              <a:ext cx="4080300" cy="6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41" name="Google Shape;541;p28"/>
            <p:cNvSpPr/>
            <p:nvPr/>
          </p:nvSpPr>
          <p:spPr>
            <a:xfrm>
              <a:off x="4009750" y="844000"/>
              <a:ext cx="172800" cy="3714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5629000" y="690913"/>
              <a:ext cx="172800" cy="7041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671138" y="5663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gx</a:t>
              </a:r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6083750" y="5878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gx</a:t>
              </a:r>
              <a:endParaRPr sz="1800" b="1">
                <a:solidFill>
                  <a:schemeClr val="tx1"/>
                </a:solidFill>
              </a:endParaRPr>
            </a:p>
          </p:txBody>
        </p:sp>
        <p:cxnSp>
          <p:nvCxnSpPr>
            <p:cNvPr id="545" name="Google Shape;545;p28"/>
            <p:cNvCxnSpPr/>
            <p:nvPr/>
          </p:nvCxnSpPr>
          <p:spPr>
            <a:xfrm flipH="1">
              <a:off x="4687450" y="1165600"/>
              <a:ext cx="550800" cy="6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546" name="Google Shape;546;p28"/>
            <p:cNvCxnSpPr/>
            <p:nvPr/>
          </p:nvCxnSpPr>
          <p:spPr>
            <a:xfrm rot="10800000">
              <a:off x="4547975" y="1445825"/>
              <a:ext cx="1524300" cy="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547" name="Google Shape;547;p28"/>
            <p:cNvCxnSpPr/>
            <p:nvPr/>
          </p:nvCxnSpPr>
          <p:spPr>
            <a:xfrm>
              <a:off x="4597725" y="581400"/>
              <a:ext cx="0" cy="4740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548" name="Google Shape;548;p28"/>
            <p:cNvSpPr/>
            <p:nvPr/>
          </p:nvSpPr>
          <p:spPr>
            <a:xfrm>
              <a:off x="7085650" y="652613"/>
              <a:ext cx="933947" cy="659173"/>
            </a:xfrm>
            <a:custGeom>
              <a:avLst/>
              <a:gdLst/>
              <a:ahLst/>
              <a:cxnLst/>
              <a:rect l="l" t="t" r="r" b="b"/>
              <a:pathLst>
                <a:path w="43044" h="38475" extrusionOk="0">
                  <a:moveTo>
                    <a:pt x="0" y="21105"/>
                  </a:moveTo>
                  <a:cubicBezTo>
                    <a:pt x="1068" y="20977"/>
                    <a:pt x="4953" y="19568"/>
                    <a:pt x="6405" y="20337"/>
                  </a:cubicBezTo>
                  <a:cubicBezTo>
                    <a:pt x="7857" y="21106"/>
                    <a:pt x="8241" y="26230"/>
                    <a:pt x="8711" y="25717"/>
                  </a:cubicBezTo>
                  <a:cubicBezTo>
                    <a:pt x="9181" y="25205"/>
                    <a:pt x="8497" y="17177"/>
                    <a:pt x="9223" y="17262"/>
                  </a:cubicBezTo>
                  <a:cubicBezTo>
                    <a:pt x="9949" y="17348"/>
                    <a:pt x="12597" y="27298"/>
                    <a:pt x="13067" y="26230"/>
                  </a:cubicBezTo>
                  <a:cubicBezTo>
                    <a:pt x="13537" y="25163"/>
                    <a:pt x="11572" y="10387"/>
                    <a:pt x="12042" y="10857"/>
                  </a:cubicBezTo>
                  <a:cubicBezTo>
                    <a:pt x="12512" y="11327"/>
                    <a:pt x="15202" y="30116"/>
                    <a:pt x="15885" y="29048"/>
                  </a:cubicBezTo>
                  <a:cubicBezTo>
                    <a:pt x="16568" y="27980"/>
                    <a:pt x="15415" y="3298"/>
                    <a:pt x="16141" y="4451"/>
                  </a:cubicBezTo>
                  <a:cubicBezTo>
                    <a:pt x="16867" y="5604"/>
                    <a:pt x="19472" y="36692"/>
                    <a:pt x="20241" y="35966"/>
                  </a:cubicBezTo>
                  <a:cubicBezTo>
                    <a:pt x="21010" y="35240"/>
                    <a:pt x="20070" y="-288"/>
                    <a:pt x="20753" y="96"/>
                  </a:cubicBezTo>
                  <a:cubicBezTo>
                    <a:pt x="21436" y="480"/>
                    <a:pt x="23529" y="37461"/>
                    <a:pt x="24340" y="38272"/>
                  </a:cubicBezTo>
                  <a:cubicBezTo>
                    <a:pt x="25151" y="39083"/>
                    <a:pt x="24852" y="6416"/>
                    <a:pt x="25621" y="4964"/>
                  </a:cubicBezTo>
                  <a:cubicBezTo>
                    <a:pt x="26390" y="3512"/>
                    <a:pt x="28141" y="28151"/>
                    <a:pt x="28952" y="29560"/>
                  </a:cubicBezTo>
                  <a:cubicBezTo>
                    <a:pt x="29763" y="30969"/>
                    <a:pt x="29763" y="14017"/>
                    <a:pt x="30489" y="13419"/>
                  </a:cubicBezTo>
                  <a:cubicBezTo>
                    <a:pt x="31215" y="12821"/>
                    <a:pt x="32581" y="25503"/>
                    <a:pt x="33307" y="25973"/>
                  </a:cubicBezTo>
                  <a:cubicBezTo>
                    <a:pt x="34033" y="26443"/>
                    <a:pt x="34333" y="17091"/>
                    <a:pt x="34845" y="16237"/>
                  </a:cubicBezTo>
                  <a:cubicBezTo>
                    <a:pt x="35358" y="15383"/>
                    <a:pt x="35998" y="19184"/>
                    <a:pt x="36382" y="20849"/>
                  </a:cubicBezTo>
                  <a:cubicBezTo>
                    <a:pt x="36766" y="22515"/>
                    <a:pt x="36895" y="26230"/>
                    <a:pt x="37151" y="26230"/>
                  </a:cubicBezTo>
                  <a:cubicBezTo>
                    <a:pt x="37407" y="26230"/>
                    <a:pt x="36937" y="21447"/>
                    <a:pt x="37919" y="20849"/>
                  </a:cubicBezTo>
                  <a:cubicBezTo>
                    <a:pt x="38901" y="20251"/>
                    <a:pt x="42190" y="22344"/>
                    <a:pt x="43044" y="22643"/>
                  </a:cubicBezTo>
                </a:path>
              </a:pathLst>
            </a:cu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49" name="Google Shape;549;p28"/>
            <p:cNvSpPr txBox="1"/>
            <p:nvPr/>
          </p:nvSpPr>
          <p:spPr>
            <a:xfrm>
              <a:off x="3939300" y="253300"/>
              <a:ext cx="5508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 dirty="0">
                  <a:solidFill>
                    <a:schemeClr val="tx1"/>
                  </a:solidFill>
                </a:rPr>
                <a:t>90°</a:t>
              </a:r>
              <a:endParaRPr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550" name="Google Shape;550;p28"/>
            <p:cNvSpPr txBox="1"/>
            <p:nvPr/>
          </p:nvSpPr>
          <p:spPr>
            <a:xfrm>
              <a:off x="5456675" y="253300"/>
              <a:ext cx="6624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180°</a:t>
              </a:r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51" name="Google Shape;551;p28"/>
            <p:cNvSpPr txBox="1"/>
            <p:nvPr/>
          </p:nvSpPr>
          <p:spPr>
            <a:xfrm>
              <a:off x="4804450" y="1058938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2000" b="1">
                  <a:solidFill>
                    <a:schemeClr val="tx1"/>
                  </a:solidFill>
                </a:rPr>
                <a:t>δ</a:t>
              </a:r>
              <a:endParaRPr sz="2000" b="1">
                <a:solidFill>
                  <a:schemeClr val="tx1"/>
                </a:solidFill>
              </a:endParaRPr>
            </a:p>
          </p:txBody>
        </p:sp>
        <p:sp>
          <p:nvSpPr>
            <p:cNvPr id="552" name="Google Shape;552;p28"/>
            <p:cNvSpPr txBox="1"/>
            <p:nvPr/>
          </p:nvSpPr>
          <p:spPr>
            <a:xfrm>
              <a:off x="5124625" y="1351150"/>
              <a:ext cx="3837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Δ</a:t>
              </a:r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53" name="Google Shape;553;p28"/>
            <p:cNvSpPr txBox="1"/>
            <p:nvPr/>
          </p:nvSpPr>
          <p:spPr>
            <a:xfrm>
              <a:off x="7143150" y="253300"/>
              <a:ext cx="7821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echo</a:t>
              </a:r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54" name="Google Shape;554;p28"/>
            <p:cNvSpPr txBox="1"/>
            <p:nvPr/>
          </p:nvSpPr>
          <p:spPr>
            <a:xfrm>
              <a:off x="4268100" y="603500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2000" b="1">
                  <a:solidFill>
                    <a:schemeClr val="tx1"/>
                  </a:solidFill>
                </a:rPr>
                <a:t>G</a:t>
              </a:r>
              <a:endParaRPr sz="2000" b="1">
                <a:solidFill>
                  <a:schemeClr val="tx1"/>
                </a:solidFill>
              </a:endParaRPr>
            </a:p>
          </p:txBody>
        </p:sp>
      </p:grpSp>
      <p:sp>
        <p:nvSpPr>
          <p:cNvPr id="555" name="Google Shape;555;p28"/>
          <p:cNvSpPr txBox="1"/>
          <p:nvPr/>
        </p:nvSpPr>
        <p:spPr>
          <a:xfrm>
            <a:off x="2956613" y="5052221"/>
            <a:ext cx="5775566" cy="12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→ Displacement </a:t>
            </a:r>
            <a:r>
              <a:rPr lang="en-GB" sz="1800" dirty="0" smtClean="0">
                <a:solidFill>
                  <a:schemeClr val="tx1"/>
                </a:solidFill>
              </a:rPr>
              <a:t>captured </a:t>
            </a:r>
            <a:r>
              <a:rPr lang="en-GB" sz="1800" dirty="0">
                <a:solidFill>
                  <a:schemeClr val="tx1"/>
                </a:solidFill>
              </a:rPr>
              <a:t>by the diffusion </a:t>
            </a:r>
            <a:r>
              <a:rPr lang="en-GB" sz="1800" dirty="0" smtClean="0">
                <a:solidFill>
                  <a:schemeClr val="tx1"/>
                </a:solidFill>
              </a:rPr>
              <a:t>x-gradient </a:t>
            </a:r>
            <a:endParaRPr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→ </a:t>
            </a:r>
            <a:r>
              <a:rPr lang="en-GB" sz="1800" dirty="0" smtClean="0">
                <a:solidFill>
                  <a:schemeClr val="tx1"/>
                </a:solidFill>
              </a:rPr>
              <a:t>Dephasing of magnetization</a:t>
            </a:r>
            <a:endParaRPr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→ </a:t>
            </a:r>
            <a:r>
              <a:rPr lang="en-GB" sz="1800" b="1" dirty="0">
                <a:solidFill>
                  <a:srgbClr val="C00000"/>
                </a:solidFill>
              </a:rPr>
              <a:t>Signal attenuation </a:t>
            </a:r>
            <a:r>
              <a:rPr lang="en-GB" sz="1800" b="1" dirty="0" smtClean="0">
                <a:solidFill>
                  <a:srgbClr val="C00000"/>
                </a:solidFill>
              </a:rPr>
              <a:t>caused </a:t>
            </a:r>
            <a:r>
              <a:rPr lang="en-GB" sz="1800" b="1" dirty="0">
                <a:solidFill>
                  <a:srgbClr val="C00000"/>
                </a:solidFill>
              </a:rPr>
              <a:t>by diffusion gradients</a:t>
            </a:r>
            <a:endParaRPr sz="1800" b="1" dirty="0">
              <a:solidFill>
                <a:srgbClr val="C00000"/>
              </a:solidFill>
            </a:endParaRPr>
          </a:p>
        </p:txBody>
      </p:sp>
      <p:sp>
        <p:nvSpPr>
          <p:cNvPr id="559" name="Google Shape;559;p28"/>
          <p:cNvSpPr txBox="1"/>
          <p:nvPr/>
        </p:nvSpPr>
        <p:spPr>
          <a:xfrm>
            <a:off x="133263" y="3835963"/>
            <a:ext cx="3689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solidFill>
                  <a:schemeClr val="tx1"/>
                </a:solidFill>
              </a:rPr>
              <a:t>Diffusion in the x direction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560" name="Google Shape;560;p28"/>
          <p:cNvGrpSpPr/>
          <p:nvPr/>
        </p:nvGrpSpPr>
        <p:grpSpPr>
          <a:xfrm>
            <a:off x="3695383" y="3630542"/>
            <a:ext cx="3923042" cy="1165663"/>
            <a:chOff x="3149550" y="2319929"/>
            <a:chExt cx="3251050" cy="795186"/>
          </a:xfrm>
        </p:grpSpPr>
        <p:grpSp>
          <p:nvGrpSpPr>
            <p:cNvPr id="561" name="Google Shape;561;p28"/>
            <p:cNvGrpSpPr/>
            <p:nvPr/>
          </p:nvGrpSpPr>
          <p:grpSpPr>
            <a:xfrm>
              <a:off x="3149550" y="2319929"/>
              <a:ext cx="745800" cy="795162"/>
              <a:chOff x="3149550" y="2435350"/>
              <a:chExt cx="745800" cy="679800"/>
            </a:xfrm>
          </p:grpSpPr>
          <p:cxnSp>
            <p:nvCxnSpPr>
              <p:cNvPr id="562" name="Google Shape;562;p28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3" name="Google Shape;563;p28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4" name="Google Shape;564;p28"/>
            <p:cNvGrpSpPr/>
            <p:nvPr/>
          </p:nvGrpSpPr>
          <p:grpSpPr>
            <a:xfrm>
              <a:off x="3993000" y="2347144"/>
              <a:ext cx="745800" cy="767970"/>
              <a:chOff x="3149550" y="2435350"/>
              <a:chExt cx="745800" cy="679800"/>
            </a:xfrm>
          </p:grpSpPr>
          <p:cxnSp>
            <p:nvCxnSpPr>
              <p:cNvPr id="565" name="Google Shape;565;p28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6" name="Google Shape;566;p28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7" name="Google Shape;567;p28"/>
            <p:cNvGrpSpPr/>
            <p:nvPr/>
          </p:nvGrpSpPr>
          <p:grpSpPr>
            <a:xfrm>
              <a:off x="4820650" y="2330499"/>
              <a:ext cx="745800" cy="784557"/>
              <a:chOff x="3149550" y="2435350"/>
              <a:chExt cx="745800" cy="679800"/>
            </a:xfrm>
          </p:grpSpPr>
          <p:cxnSp>
            <p:nvCxnSpPr>
              <p:cNvPr id="568" name="Google Shape;568;p28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9" name="Google Shape;569;p28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0" name="Google Shape;570;p28"/>
            <p:cNvGrpSpPr/>
            <p:nvPr/>
          </p:nvGrpSpPr>
          <p:grpSpPr>
            <a:xfrm>
              <a:off x="5654800" y="2330499"/>
              <a:ext cx="745800" cy="784557"/>
              <a:chOff x="3149550" y="2435350"/>
              <a:chExt cx="745800" cy="679800"/>
            </a:xfrm>
          </p:grpSpPr>
          <p:cxnSp>
            <p:nvCxnSpPr>
              <p:cNvPr id="571" name="Google Shape;571;p28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2" name="Google Shape;572;p28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73" name="Google Shape;573;p28"/>
            <p:cNvCxnSpPr/>
            <p:nvPr/>
          </p:nvCxnSpPr>
          <p:spPr>
            <a:xfrm rot="10800000">
              <a:off x="3528125" y="2431750"/>
              <a:ext cx="0" cy="2616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74" name="Google Shape;574;p28"/>
            <p:cNvCxnSpPr/>
            <p:nvPr/>
          </p:nvCxnSpPr>
          <p:spPr>
            <a:xfrm>
              <a:off x="4365900" y="2702550"/>
              <a:ext cx="204900" cy="2613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75" name="Google Shape;575;p28"/>
            <p:cNvCxnSpPr/>
            <p:nvPr/>
          </p:nvCxnSpPr>
          <p:spPr>
            <a:xfrm rot="10800000" flipH="1">
              <a:off x="4373000" y="2522125"/>
              <a:ext cx="225300" cy="1866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76" name="Google Shape;576;p28"/>
            <p:cNvCxnSpPr/>
            <p:nvPr/>
          </p:nvCxnSpPr>
          <p:spPr>
            <a:xfrm flipH="1">
              <a:off x="4948763" y="2751650"/>
              <a:ext cx="249000" cy="1932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77" name="Google Shape;577;p28"/>
            <p:cNvCxnSpPr/>
            <p:nvPr/>
          </p:nvCxnSpPr>
          <p:spPr>
            <a:xfrm rot="10800000">
              <a:off x="4930452" y="2543054"/>
              <a:ext cx="260700" cy="2019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578" name="Google Shape;578;p28"/>
            <p:cNvCxnSpPr/>
            <p:nvPr/>
          </p:nvCxnSpPr>
          <p:spPr>
            <a:xfrm rot="10800000">
              <a:off x="5911738" y="2470875"/>
              <a:ext cx="114300" cy="2475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579" name="Google Shape;579;p28"/>
          <p:cNvGrpSpPr/>
          <p:nvPr/>
        </p:nvGrpSpPr>
        <p:grpSpPr>
          <a:xfrm>
            <a:off x="517844" y="2176761"/>
            <a:ext cx="1348800" cy="1252566"/>
            <a:chOff x="107319" y="2996736"/>
            <a:chExt cx="1348800" cy="1252566"/>
          </a:xfrm>
        </p:grpSpPr>
        <p:sp>
          <p:nvSpPr>
            <p:cNvPr id="580" name="Google Shape;580;p28"/>
            <p:cNvSpPr/>
            <p:nvPr/>
          </p:nvSpPr>
          <p:spPr>
            <a:xfrm>
              <a:off x="107319" y="29967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167006" y="3163001"/>
              <a:ext cx="136800" cy="103800"/>
            </a:xfrm>
            <a:prstGeom prst="ellipse">
              <a:avLst/>
            </a:prstGeom>
            <a:solidFill>
              <a:srgbClr val="E06666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757419" y="3487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133275" y="346882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65391" y="3358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686801" y="329314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19406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462219" y="3768192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935006" y="3792017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1126448" y="3768192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121654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1071795" y="3003186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924989" y="315830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259139" y="3028161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709149" y="301703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182163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1289212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686802" y="4145502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solidFill>
                  <a:schemeClr val="tx1"/>
                </a:solidFill>
              </a:endParaRPr>
            </a:p>
          </p:txBody>
        </p:sp>
        <p:cxnSp>
          <p:nvCxnSpPr>
            <p:cNvPr id="598" name="Google Shape;598;p28"/>
            <p:cNvCxnSpPr>
              <a:stCxn id="580" idx="1"/>
              <a:endCxn id="580" idx="3"/>
            </p:cNvCxnSpPr>
            <p:nvPr/>
          </p:nvCxnSpPr>
          <p:spPr>
            <a:xfrm>
              <a:off x="107319" y="36153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28"/>
            <p:cNvCxnSpPr/>
            <p:nvPr/>
          </p:nvCxnSpPr>
          <p:spPr>
            <a:xfrm>
              <a:off x="107319" y="3310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28"/>
            <p:cNvCxnSpPr/>
            <p:nvPr/>
          </p:nvCxnSpPr>
          <p:spPr>
            <a:xfrm>
              <a:off x="107319" y="3920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8"/>
            <p:cNvCxnSpPr/>
            <p:nvPr/>
          </p:nvCxnSpPr>
          <p:spPr>
            <a:xfrm>
              <a:off x="107319" y="37677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8"/>
            <p:cNvCxnSpPr/>
            <p:nvPr/>
          </p:nvCxnSpPr>
          <p:spPr>
            <a:xfrm>
              <a:off x="107319" y="34629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8"/>
            <p:cNvCxnSpPr/>
            <p:nvPr/>
          </p:nvCxnSpPr>
          <p:spPr>
            <a:xfrm>
              <a:off x="107319" y="3158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28"/>
            <p:cNvCxnSpPr/>
            <p:nvPr/>
          </p:nvCxnSpPr>
          <p:spPr>
            <a:xfrm>
              <a:off x="107319" y="4072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5" name="Google Shape;605;p28"/>
          <p:cNvCxnSpPr/>
          <p:nvPr/>
        </p:nvCxnSpPr>
        <p:spPr>
          <a:xfrm rot="10800000" flipH="1">
            <a:off x="7195350" y="3884950"/>
            <a:ext cx="194700" cy="3114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06" name="Google Shape;606;p28"/>
          <p:cNvGrpSpPr/>
          <p:nvPr/>
        </p:nvGrpSpPr>
        <p:grpSpPr>
          <a:xfrm>
            <a:off x="508919" y="4184562"/>
            <a:ext cx="1348800" cy="1661675"/>
            <a:chOff x="508919" y="3251111"/>
            <a:chExt cx="1348800" cy="1661675"/>
          </a:xfrm>
        </p:grpSpPr>
        <p:grpSp>
          <p:nvGrpSpPr>
            <p:cNvPr id="607" name="Google Shape;607;p28"/>
            <p:cNvGrpSpPr/>
            <p:nvPr/>
          </p:nvGrpSpPr>
          <p:grpSpPr>
            <a:xfrm>
              <a:off x="508919" y="3251111"/>
              <a:ext cx="1348800" cy="1661675"/>
              <a:chOff x="1499519" y="3022511"/>
              <a:chExt cx="1348800" cy="1661675"/>
            </a:xfrm>
          </p:grpSpPr>
          <p:sp>
            <p:nvSpPr>
              <p:cNvPr id="608" name="Google Shape;608;p28"/>
              <p:cNvSpPr/>
              <p:nvPr/>
            </p:nvSpPr>
            <p:spPr>
              <a:xfrm>
                <a:off x="1499519" y="3022511"/>
                <a:ext cx="1348800" cy="12372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1940206" y="3188776"/>
                <a:ext cx="136800" cy="103800"/>
              </a:xfrm>
              <a:prstGeom prst="ellipse">
                <a:avLst/>
              </a:prstGeom>
              <a:solidFill>
                <a:srgbClr val="E06666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2378219" y="3512989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>
                <a:off x="1677875" y="3494598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>
                <a:off x="1857591" y="3383989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>
                <a:off x="2079001" y="3318918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>
                <a:off x="1864006" y="3663824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Google Shape;615;p28"/>
              <p:cNvSpPr/>
              <p:nvPr/>
            </p:nvSpPr>
            <p:spPr>
              <a:xfrm>
                <a:off x="1638031" y="3796442"/>
                <a:ext cx="136800" cy="1038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Google Shape;616;p28"/>
              <p:cNvSpPr/>
              <p:nvPr/>
            </p:nvSpPr>
            <p:spPr>
              <a:xfrm>
                <a:off x="2683031" y="3793967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Google Shape;617;p28"/>
              <p:cNvSpPr/>
              <p:nvPr/>
            </p:nvSpPr>
            <p:spPr>
              <a:xfrm>
                <a:off x="2518648" y="3793967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Google Shape;618;p28"/>
              <p:cNvSpPr/>
              <p:nvPr/>
            </p:nvSpPr>
            <p:spPr>
              <a:xfrm>
                <a:off x="2666254" y="3663824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2463995" y="3028961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Google Shape;620;p28"/>
              <p:cNvSpPr/>
              <p:nvPr/>
            </p:nvSpPr>
            <p:spPr>
              <a:xfrm>
                <a:off x="1783789" y="3184079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Google Shape;621;p28"/>
              <p:cNvSpPr/>
              <p:nvPr/>
            </p:nvSpPr>
            <p:spPr>
              <a:xfrm>
                <a:off x="1651339" y="3053936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Google Shape;622;p28"/>
              <p:cNvSpPr/>
              <p:nvPr/>
            </p:nvSpPr>
            <p:spPr>
              <a:xfrm>
                <a:off x="2101349" y="3042808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1574363" y="3953805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2681412" y="3953805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Google Shape;625;p28"/>
              <p:cNvSpPr/>
              <p:nvPr/>
            </p:nvSpPr>
            <p:spPr>
              <a:xfrm>
                <a:off x="2307602" y="4095077"/>
                <a:ext cx="136800" cy="103800"/>
              </a:xfrm>
              <a:prstGeom prst="ellipse">
                <a:avLst/>
              </a:prstGeom>
              <a:solidFill>
                <a:srgbClr val="B7B7B7"/>
              </a:solidFill>
              <a:ln w="9525" cap="flat" cmpd="sng">
                <a:solidFill>
                  <a:srgbClr val="9FC5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26" name="Google Shape;626;p28"/>
              <p:cNvCxnSpPr>
                <a:stCxn id="608" idx="1"/>
                <a:endCxn id="608" idx="3"/>
              </p:cNvCxnSpPr>
              <p:nvPr/>
            </p:nvCxnSpPr>
            <p:spPr>
              <a:xfrm>
                <a:off x="1499519" y="3641111"/>
                <a:ext cx="1348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" name="Google Shape;627;p28"/>
              <p:cNvCxnSpPr/>
              <p:nvPr/>
            </p:nvCxnSpPr>
            <p:spPr>
              <a:xfrm>
                <a:off x="1499519" y="3336311"/>
                <a:ext cx="1348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28"/>
              <p:cNvCxnSpPr/>
              <p:nvPr/>
            </p:nvCxnSpPr>
            <p:spPr>
              <a:xfrm>
                <a:off x="1499519" y="3945911"/>
                <a:ext cx="1348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" name="Google Shape;629;p28"/>
              <p:cNvCxnSpPr/>
              <p:nvPr/>
            </p:nvCxnSpPr>
            <p:spPr>
              <a:xfrm>
                <a:off x="1499519" y="3793511"/>
                <a:ext cx="1348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" name="Google Shape;630;p28"/>
              <p:cNvCxnSpPr/>
              <p:nvPr/>
            </p:nvCxnSpPr>
            <p:spPr>
              <a:xfrm>
                <a:off x="1499519" y="3488711"/>
                <a:ext cx="1348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1" name="Google Shape;631;p28"/>
              <p:cNvCxnSpPr/>
              <p:nvPr/>
            </p:nvCxnSpPr>
            <p:spPr>
              <a:xfrm>
                <a:off x="1499519" y="3183911"/>
                <a:ext cx="1348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" name="Google Shape;632;p28"/>
              <p:cNvCxnSpPr/>
              <p:nvPr/>
            </p:nvCxnSpPr>
            <p:spPr>
              <a:xfrm>
                <a:off x="1499519" y="4098311"/>
                <a:ext cx="1348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33" name="Google Shape;633;p28"/>
              <p:cNvSpPr/>
              <p:nvPr/>
            </p:nvSpPr>
            <p:spPr>
              <a:xfrm rot="-1610">
                <a:off x="1562500" y="4324786"/>
                <a:ext cx="1281000" cy="359100"/>
              </a:xfrm>
              <a:prstGeom prst="rtTriangl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34" name="Google Shape;634;p28"/>
            <p:cNvCxnSpPr/>
            <p:nvPr/>
          </p:nvCxnSpPr>
          <p:spPr>
            <a:xfrm rot="10800000" flipH="1">
              <a:off x="624188" y="4802038"/>
              <a:ext cx="640800" cy="48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635" name="Google Shape;635;p28"/>
          <p:cNvSpPr/>
          <p:nvPr/>
        </p:nvSpPr>
        <p:spPr>
          <a:xfrm rot="-1610">
            <a:off x="551750" y="3453111"/>
            <a:ext cx="1281000" cy="359100"/>
          </a:xfrm>
          <a:prstGeom prst="rtTriangl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b="1">
              <a:solidFill>
                <a:schemeClr val="tx1"/>
              </a:solidFill>
            </a:endParaRPr>
          </a:p>
        </p:txBody>
      </p:sp>
      <p:cxnSp>
        <p:nvCxnSpPr>
          <p:cNvPr id="636" name="Google Shape;636;p28"/>
          <p:cNvCxnSpPr/>
          <p:nvPr/>
        </p:nvCxnSpPr>
        <p:spPr>
          <a:xfrm rot="10800000" flipH="1">
            <a:off x="643988" y="3700288"/>
            <a:ext cx="640800" cy="4800"/>
          </a:xfrm>
          <a:prstGeom prst="straightConnector1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2" name="Google Shape;336;p25"/>
          <p:cNvSpPr txBox="1"/>
          <p:nvPr/>
        </p:nvSpPr>
        <p:spPr>
          <a:xfrm>
            <a:off x="1361809" y="1249340"/>
            <a:ext cx="7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Pulse Gradient Spin Echo sequence  (PGSE)</a:t>
            </a:r>
            <a:endParaRPr sz="2000" b="1" dirty="0">
              <a:solidFill>
                <a:schemeClr val="tx1"/>
              </a:solidFill>
            </a:endParaRPr>
          </a:p>
          <a:p>
            <a:pPr marL="1200150" indent="-285750">
              <a:buClrTx/>
              <a:buFont typeface="Arial" panose="020B0604020202020204" pitchFamily="34" charset="0"/>
              <a:buChar char="•"/>
            </a:pPr>
            <a:endParaRPr sz="2000" b="1" dirty="0">
              <a:solidFill>
                <a:schemeClr val="tx1"/>
              </a:solidFill>
            </a:endParaRPr>
          </a:p>
        </p:txBody>
      </p:sp>
      <p:cxnSp>
        <p:nvCxnSpPr>
          <p:cNvPr id="103" name="Google Shape;331;p25"/>
          <p:cNvCxnSpPr/>
          <p:nvPr/>
        </p:nvCxnSpPr>
        <p:spPr>
          <a:xfrm flipH="1" flipV="1">
            <a:off x="210566" y="5634180"/>
            <a:ext cx="10745" cy="480618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4" name="Google Shape;331;p25"/>
          <p:cNvCxnSpPr/>
          <p:nvPr/>
        </p:nvCxnSpPr>
        <p:spPr>
          <a:xfrm flipV="1">
            <a:off x="210565" y="6114798"/>
            <a:ext cx="548903" cy="740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05" name="Rectangle 104"/>
          <p:cNvSpPr/>
          <p:nvPr/>
        </p:nvSpPr>
        <p:spPr>
          <a:xfrm>
            <a:off x="48860" y="529227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y</a:t>
            </a:r>
            <a:endParaRPr lang="es-AR" dirty="0"/>
          </a:p>
        </p:txBody>
      </p:sp>
      <p:sp>
        <p:nvSpPr>
          <p:cNvPr id="106" name="Rectangle 105"/>
          <p:cNvSpPr/>
          <p:nvPr/>
        </p:nvSpPr>
        <p:spPr>
          <a:xfrm>
            <a:off x="784849" y="5981448"/>
            <a:ext cx="297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x</a:t>
            </a:r>
            <a:endParaRPr lang="es-AR" dirty="0"/>
          </a:p>
        </p:txBody>
      </p:sp>
      <p:sp>
        <p:nvSpPr>
          <p:cNvPr id="109" name="TextBox 108"/>
          <p:cNvSpPr txBox="1"/>
          <p:nvPr/>
        </p:nvSpPr>
        <p:spPr>
          <a:xfrm>
            <a:off x="5196659" y="6205415"/>
            <a:ext cx="3550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Courtesy of Viviana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1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how do we measure it?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3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29"/>
          <p:cNvGrpSpPr/>
          <p:nvPr/>
        </p:nvGrpSpPr>
        <p:grpSpPr>
          <a:xfrm>
            <a:off x="182957" y="3150641"/>
            <a:ext cx="1066328" cy="890410"/>
            <a:chOff x="335919" y="2691936"/>
            <a:chExt cx="1348800" cy="1241437"/>
          </a:xfrm>
        </p:grpSpPr>
        <p:sp>
          <p:nvSpPr>
            <p:cNvPr id="642" name="Google Shape;642;p29"/>
            <p:cNvSpPr/>
            <p:nvPr/>
          </p:nvSpPr>
          <p:spPr>
            <a:xfrm>
              <a:off x="335919" y="26919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339793" y="304972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4" name="Google Shape;644;p29"/>
            <p:cNvSpPr/>
            <p:nvPr/>
          </p:nvSpPr>
          <p:spPr>
            <a:xfrm>
              <a:off x="339793" y="3310006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5" name="Google Shape;645;p29"/>
            <p:cNvSpPr/>
            <p:nvPr/>
          </p:nvSpPr>
          <p:spPr>
            <a:xfrm>
              <a:off x="339793" y="357029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6" name="Google Shape;646;p29"/>
            <p:cNvSpPr/>
            <p:nvPr/>
          </p:nvSpPr>
          <p:spPr>
            <a:xfrm>
              <a:off x="339793" y="2789436"/>
              <a:ext cx="1326409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7" name="Google Shape;647;p29"/>
            <p:cNvSpPr/>
            <p:nvPr/>
          </p:nvSpPr>
          <p:spPr>
            <a:xfrm>
              <a:off x="395606" y="2858201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543212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690819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838425" y="3118486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98603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120744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1428851" y="2988343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1281244" y="2923272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395606" y="3183557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543212" y="3248628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771450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999688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1227926" y="3246782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1465147" y="3164855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919056" y="3376924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1361876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395606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543212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690819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838425" y="3669734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986031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1133638" y="3604663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1355048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1502654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1207441" y="3474520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58370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7977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1001189" y="2853504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1001189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122259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410763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1517812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1296402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558370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1148796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779779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470087" y="2923912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84" name="Google Shape;684;p29"/>
            <p:cNvSpPr/>
            <p:nvPr/>
          </p:nvSpPr>
          <p:spPr>
            <a:xfrm>
              <a:off x="396284" y="3184197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D5A6B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85" name="Google Shape;685;p29"/>
            <p:cNvSpPr/>
            <p:nvPr/>
          </p:nvSpPr>
          <p:spPr>
            <a:xfrm>
              <a:off x="435413" y="3426955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3C47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86" name="Google Shape;686;p29"/>
            <p:cNvSpPr/>
            <p:nvPr/>
          </p:nvSpPr>
          <p:spPr>
            <a:xfrm>
              <a:off x="545343" y="2741775"/>
              <a:ext cx="873974" cy="1827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687" name="Google Shape;687;p29"/>
            <p:cNvSpPr/>
            <p:nvPr/>
          </p:nvSpPr>
          <p:spPr>
            <a:xfrm flipH="1">
              <a:off x="395542" y="3781431"/>
              <a:ext cx="1135369" cy="819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688" name="Google Shape;688;p29"/>
          <p:cNvGrpSpPr/>
          <p:nvPr/>
        </p:nvGrpSpPr>
        <p:grpSpPr>
          <a:xfrm>
            <a:off x="2146622" y="3404069"/>
            <a:ext cx="1759118" cy="1554567"/>
            <a:chOff x="3149550" y="2435350"/>
            <a:chExt cx="745800" cy="679800"/>
          </a:xfrm>
        </p:grpSpPr>
        <p:cxnSp>
          <p:nvCxnSpPr>
            <p:cNvPr id="689" name="Google Shape;689;p29"/>
            <p:cNvCxnSpPr/>
            <p:nvPr/>
          </p:nvCxnSpPr>
          <p:spPr>
            <a:xfrm>
              <a:off x="3149550" y="2772287"/>
              <a:ext cx="745800" cy="57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29"/>
            <p:cNvCxnSpPr/>
            <p:nvPr/>
          </p:nvCxnSpPr>
          <p:spPr>
            <a:xfrm rot="10800000">
              <a:off x="3520340" y="2435350"/>
              <a:ext cx="4200" cy="6798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91" name="Google Shape;691;p29"/>
          <p:cNvCxnSpPr/>
          <p:nvPr/>
        </p:nvCxnSpPr>
        <p:spPr>
          <a:xfrm rot="10800000" flipH="1">
            <a:off x="3026213" y="3575618"/>
            <a:ext cx="93900" cy="566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92" name="Google Shape;692;p29"/>
          <p:cNvGrpSpPr/>
          <p:nvPr/>
        </p:nvGrpSpPr>
        <p:grpSpPr>
          <a:xfrm rot="10800000">
            <a:off x="200825" y="4359459"/>
            <a:ext cx="1011283" cy="881005"/>
            <a:chOff x="335919" y="2691936"/>
            <a:chExt cx="1348800" cy="1241437"/>
          </a:xfrm>
        </p:grpSpPr>
        <p:sp>
          <p:nvSpPr>
            <p:cNvPr id="693" name="Google Shape;693;p29"/>
            <p:cNvSpPr/>
            <p:nvPr/>
          </p:nvSpPr>
          <p:spPr>
            <a:xfrm>
              <a:off x="335919" y="26919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339793" y="304972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5" name="Google Shape;695;p29"/>
            <p:cNvSpPr/>
            <p:nvPr/>
          </p:nvSpPr>
          <p:spPr>
            <a:xfrm>
              <a:off x="339793" y="3310006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6" name="Google Shape;696;p29"/>
            <p:cNvSpPr/>
            <p:nvPr/>
          </p:nvSpPr>
          <p:spPr>
            <a:xfrm>
              <a:off x="339793" y="357029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7" name="Google Shape;697;p29"/>
            <p:cNvSpPr/>
            <p:nvPr/>
          </p:nvSpPr>
          <p:spPr>
            <a:xfrm>
              <a:off x="339793" y="2789436"/>
              <a:ext cx="1326409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98" name="Google Shape;698;p29"/>
            <p:cNvSpPr/>
            <p:nvPr/>
          </p:nvSpPr>
          <p:spPr>
            <a:xfrm>
              <a:off x="395606" y="2858201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543212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690819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838425" y="3118486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98603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120744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1428851" y="2988343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1281244" y="2923272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395606" y="3183557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543212" y="3248628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771450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999688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1227926" y="3246782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1465147" y="3164855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919056" y="3376924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1361876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395606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543212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690819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838425" y="3669734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986031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1133638" y="3604663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1355048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1502654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1207441" y="3474520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558370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77977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1001189" y="2853504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1001189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122259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410763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1517812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1296402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558370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1148796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779779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470087" y="2923912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35" name="Google Shape;735;p29"/>
            <p:cNvSpPr/>
            <p:nvPr/>
          </p:nvSpPr>
          <p:spPr>
            <a:xfrm>
              <a:off x="396284" y="3184197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D5A6B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36" name="Google Shape;736;p29"/>
            <p:cNvSpPr/>
            <p:nvPr/>
          </p:nvSpPr>
          <p:spPr>
            <a:xfrm>
              <a:off x="435413" y="3426955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3C47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37" name="Google Shape;737;p29"/>
            <p:cNvSpPr/>
            <p:nvPr/>
          </p:nvSpPr>
          <p:spPr>
            <a:xfrm>
              <a:off x="545343" y="2741775"/>
              <a:ext cx="873974" cy="1827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38" name="Google Shape;738;p29"/>
            <p:cNvSpPr/>
            <p:nvPr/>
          </p:nvSpPr>
          <p:spPr>
            <a:xfrm flipH="1">
              <a:off x="395542" y="3781431"/>
              <a:ext cx="1135369" cy="819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739" name="Google Shape;739;p29"/>
          <p:cNvGrpSpPr/>
          <p:nvPr/>
        </p:nvGrpSpPr>
        <p:grpSpPr>
          <a:xfrm rot="-5400000">
            <a:off x="1448889" y="4296682"/>
            <a:ext cx="897074" cy="1021680"/>
            <a:chOff x="335919" y="2691936"/>
            <a:chExt cx="1348800" cy="1241437"/>
          </a:xfrm>
        </p:grpSpPr>
        <p:sp>
          <p:nvSpPr>
            <p:cNvPr id="740" name="Google Shape;740;p29"/>
            <p:cNvSpPr/>
            <p:nvPr/>
          </p:nvSpPr>
          <p:spPr>
            <a:xfrm>
              <a:off x="335919" y="26919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339793" y="304972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2" name="Google Shape;742;p29"/>
            <p:cNvSpPr/>
            <p:nvPr/>
          </p:nvSpPr>
          <p:spPr>
            <a:xfrm>
              <a:off x="339793" y="3310006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3" name="Google Shape;743;p29"/>
            <p:cNvSpPr/>
            <p:nvPr/>
          </p:nvSpPr>
          <p:spPr>
            <a:xfrm>
              <a:off x="339793" y="357029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4" name="Google Shape;744;p29"/>
            <p:cNvSpPr/>
            <p:nvPr/>
          </p:nvSpPr>
          <p:spPr>
            <a:xfrm>
              <a:off x="339793" y="2789436"/>
              <a:ext cx="1326409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5" name="Google Shape;745;p29"/>
            <p:cNvSpPr/>
            <p:nvPr/>
          </p:nvSpPr>
          <p:spPr>
            <a:xfrm>
              <a:off x="395606" y="2858201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543212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690819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838425" y="3118486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98603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120744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1428851" y="2988343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1281244" y="2923272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395606" y="3183557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543212" y="3248628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771450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999688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1227926" y="3246782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1465147" y="3164855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919056" y="3376924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1361876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395606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543212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690819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838425" y="3669734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986031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1133638" y="3604663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1355048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1502654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1207441" y="3474520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558370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77977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1001189" y="2853504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1001189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122259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10763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517812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1296402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58370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1148796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779779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470087" y="2923912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82" name="Google Shape;782;p29"/>
            <p:cNvSpPr/>
            <p:nvPr/>
          </p:nvSpPr>
          <p:spPr>
            <a:xfrm>
              <a:off x="396284" y="3184197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D5A6B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83" name="Google Shape;783;p29"/>
            <p:cNvSpPr/>
            <p:nvPr/>
          </p:nvSpPr>
          <p:spPr>
            <a:xfrm>
              <a:off x="435413" y="3426955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3C47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84" name="Google Shape;784;p29"/>
            <p:cNvSpPr/>
            <p:nvPr/>
          </p:nvSpPr>
          <p:spPr>
            <a:xfrm>
              <a:off x="545343" y="2741775"/>
              <a:ext cx="873974" cy="1827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785" name="Google Shape;785;p29"/>
            <p:cNvSpPr/>
            <p:nvPr/>
          </p:nvSpPr>
          <p:spPr>
            <a:xfrm flipH="1">
              <a:off x="395542" y="3781431"/>
              <a:ext cx="1135369" cy="819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786" name="Google Shape;786;p29"/>
          <p:cNvGrpSpPr/>
          <p:nvPr/>
        </p:nvGrpSpPr>
        <p:grpSpPr>
          <a:xfrm rot="5400000">
            <a:off x="1448885" y="3080511"/>
            <a:ext cx="897075" cy="1021677"/>
            <a:chOff x="335919" y="2691936"/>
            <a:chExt cx="1348800" cy="1241437"/>
          </a:xfrm>
        </p:grpSpPr>
        <p:sp>
          <p:nvSpPr>
            <p:cNvPr id="787" name="Google Shape;787;p29"/>
            <p:cNvSpPr/>
            <p:nvPr/>
          </p:nvSpPr>
          <p:spPr>
            <a:xfrm>
              <a:off x="335919" y="26919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339793" y="304972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89" name="Google Shape;789;p29"/>
            <p:cNvSpPr/>
            <p:nvPr/>
          </p:nvSpPr>
          <p:spPr>
            <a:xfrm>
              <a:off x="339793" y="3310006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0" name="Google Shape;790;p29"/>
            <p:cNvSpPr/>
            <p:nvPr/>
          </p:nvSpPr>
          <p:spPr>
            <a:xfrm>
              <a:off x="339793" y="357029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1" name="Google Shape;791;p29"/>
            <p:cNvSpPr/>
            <p:nvPr/>
          </p:nvSpPr>
          <p:spPr>
            <a:xfrm>
              <a:off x="339793" y="2789436"/>
              <a:ext cx="1326409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92" name="Google Shape;792;p29"/>
            <p:cNvSpPr/>
            <p:nvPr/>
          </p:nvSpPr>
          <p:spPr>
            <a:xfrm>
              <a:off x="395606" y="2858201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543212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690819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838425" y="3118486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98603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7" name="Google Shape;797;p29"/>
            <p:cNvSpPr/>
            <p:nvPr/>
          </p:nvSpPr>
          <p:spPr>
            <a:xfrm>
              <a:off x="120744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1428851" y="2988343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281244" y="2923272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395606" y="3183557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543212" y="3248628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771450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3" name="Google Shape;803;p29"/>
            <p:cNvSpPr/>
            <p:nvPr/>
          </p:nvSpPr>
          <p:spPr>
            <a:xfrm>
              <a:off x="999688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1227926" y="3246782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>
              <a:off x="1465147" y="3164855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>
              <a:off x="919056" y="3376924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1361876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395606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>
              <a:off x="543212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>
              <a:off x="690819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>
              <a:off x="838425" y="3669734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>
              <a:off x="986031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>
              <a:off x="1133638" y="3604663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>
              <a:off x="1355048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>
              <a:off x="1502654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>
              <a:off x="1207441" y="3474520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558370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77977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1001189" y="2853504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>
              <a:off x="1001189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>
              <a:off x="122259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>
              <a:off x="410763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1517812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>
              <a:off x="1296402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558370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1148796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779779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470087" y="2923912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829" name="Google Shape;829;p29"/>
            <p:cNvSpPr/>
            <p:nvPr/>
          </p:nvSpPr>
          <p:spPr>
            <a:xfrm>
              <a:off x="396284" y="3184197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D5A6B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830" name="Google Shape;830;p29"/>
            <p:cNvSpPr/>
            <p:nvPr/>
          </p:nvSpPr>
          <p:spPr>
            <a:xfrm>
              <a:off x="435413" y="3426955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3C47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831" name="Google Shape;831;p29"/>
            <p:cNvSpPr/>
            <p:nvPr/>
          </p:nvSpPr>
          <p:spPr>
            <a:xfrm>
              <a:off x="545343" y="2741775"/>
              <a:ext cx="873974" cy="1827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832" name="Google Shape;832;p29"/>
            <p:cNvSpPr/>
            <p:nvPr/>
          </p:nvSpPr>
          <p:spPr>
            <a:xfrm flipH="1">
              <a:off x="395542" y="3781431"/>
              <a:ext cx="1135369" cy="819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cxnSp>
        <p:nvCxnSpPr>
          <p:cNvPr id="833" name="Google Shape;833;p29"/>
          <p:cNvCxnSpPr/>
          <p:nvPr/>
        </p:nvCxnSpPr>
        <p:spPr>
          <a:xfrm rot="10800000" flipH="1">
            <a:off x="3042650" y="3643275"/>
            <a:ext cx="217200" cy="474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34" name="Google Shape;834;p29"/>
          <p:cNvCxnSpPr/>
          <p:nvPr/>
        </p:nvCxnSpPr>
        <p:spPr>
          <a:xfrm rot="10800000" flipH="1">
            <a:off x="3030900" y="3754750"/>
            <a:ext cx="387600" cy="417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35" name="Google Shape;835;p29"/>
          <p:cNvCxnSpPr/>
          <p:nvPr/>
        </p:nvCxnSpPr>
        <p:spPr>
          <a:xfrm rot="10800000" flipH="1">
            <a:off x="3042650" y="3901550"/>
            <a:ext cx="481500" cy="2526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36" name="Google Shape;836;p29"/>
          <p:cNvCxnSpPr/>
          <p:nvPr/>
        </p:nvCxnSpPr>
        <p:spPr>
          <a:xfrm>
            <a:off x="3036775" y="4165875"/>
            <a:ext cx="581400" cy="29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37" name="Google Shape;837;p29"/>
          <p:cNvCxnSpPr/>
          <p:nvPr/>
        </p:nvCxnSpPr>
        <p:spPr>
          <a:xfrm>
            <a:off x="3042650" y="4171750"/>
            <a:ext cx="569700" cy="2583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38" name="Google Shape;838;p29"/>
          <p:cNvCxnSpPr/>
          <p:nvPr/>
        </p:nvCxnSpPr>
        <p:spPr>
          <a:xfrm>
            <a:off x="3030900" y="4171750"/>
            <a:ext cx="463800" cy="411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39" name="Google Shape;839;p29"/>
          <p:cNvCxnSpPr/>
          <p:nvPr/>
        </p:nvCxnSpPr>
        <p:spPr>
          <a:xfrm>
            <a:off x="3042650" y="4171750"/>
            <a:ext cx="264300" cy="610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0" name="Google Shape;840;p29"/>
          <p:cNvCxnSpPr/>
          <p:nvPr/>
        </p:nvCxnSpPr>
        <p:spPr>
          <a:xfrm>
            <a:off x="3030900" y="4183500"/>
            <a:ext cx="93900" cy="634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1" name="Google Shape;841;p29"/>
          <p:cNvCxnSpPr/>
          <p:nvPr/>
        </p:nvCxnSpPr>
        <p:spPr>
          <a:xfrm>
            <a:off x="3030900" y="4160050"/>
            <a:ext cx="0" cy="628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2" name="Google Shape;842;p29"/>
          <p:cNvCxnSpPr/>
          <p:nvPr/>
        </p:nvCxnSpPr>
        <p:spPr>
          <a:xfrm flipH="1">
            <a:off x="2826788" y="4185828"/>
            <a:ext cx="217500" cy="592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3" name="Google Shape;843;p29"/>
          <p:cNvCxnSpPr/>
          <p:nvPr/>
        </p:nvCxnSpPr>
        <p:spPr>
          <a:xfrm flipH="1">
            <a:off x="2592100" y="4201100"/>
            <a:ext cx="421200" cy="4245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4" name="Google Shape;844;p29"/>
          <p:cNvCxnSpPr/>
          <p:nvPr/>
        </p:nvCxnSpPr>
        <p:spPr>
          <a:xfrm flipH="1">
            <a:off x="2562788" y="4149853"/>
            <a:ext cx="481500" cy="2526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5" name="Google Shape;845;p29"/>
          <p:cNvCxnSpPr/>
          <p:nvPr/>
        </p:nvCxnSpPr>
        <p:spPr>
          <a:xfrm rot="10800000">
            <a:off x="2468875" y="4184825"/>
            <a:ext cx="557400" cy="66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6" name="Google Shape;846;p29"/>
          <p:cNvCxnSpPr/>
          <p:nvPr/>
        </p:nvCxnSpPr>
        <p:spPr>
          <a:xfrm rot="10800000">
            <a:off x="2474588" y="3950153"/>
            <a:ext cx="569700" cy="2583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7" name="Google Shape;847;p29"/>
          <p:cNvCxnSpPr/>
          <p:nvPr/>
        </p:nvCxnSpPr>
        <p:spPr>
          <a:xfrm rot="10800000">
            <a:off x="2592238" y="3797453"/>
            <a:ext cx="463800" cy="411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8" name="Google Shape;848;p29"/>
          <p:cNvCxnSpPr/>
          <p:nvPr/>
        </p:nvCxnSpPr>
        <p:spPr>
          <a:xfrm rot="10800000">
            <a:off x="2779988" y="3597653"/>
            <a:ext cx="264300" cy="610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9" name="Google Shape;849;p29"/>
          <p:cNvCxnSpPr/>
          <p:nvPr/>
        </p:nvCxnSpPr>
        <p:spPr>
          <a:xfrm rot="10800000">
            <a:off x="2962138" y="3562503"/>
            <a:ext cx="93900" cy="634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50" name="Google Shape;850;p29"/>
          <p:cNvPicPr preferRelativeResize="0"/>
          <p:nvPr/>
        </p:nvPicPr>
        <p:blipFill rotWithShape="1">
          <a:blip r:embed="rId3">
            <a:alphaModFix/>
          </a:blip>
          <a:srcRect t="2605" r="24986" b="47097"/>
          <a:stretch/>
        </p:blipFill>
        <p:spPr>
          <a:xfrm>
            <a:off x="6459665" y="4453350"/>
            <a:ext cx="2531935" cy="97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9"/>
          <p:cNvPicPr preferRelativeResize="0"/>
          <p:nvPr/>
        </p:nvPicPr>
        <p:blipFill rotWithShape="1">
          <a:blip r:embed="rId3">
            <a:alphaModFix/>
          </a:blip>
          <a:srcRect l="78921" t="27403" b="22297"/>
          <a:stretch/>
        </p:blipFill>
        <p:spPr>
          <a:xfrm>
            <a:off x="5144316" y="2590800"/>
            <a:ext cx="958849" cy="1214012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9"/>
          <p:cNvSpPr txBox="1"/>
          <p:nvPr/>
        </p:nvSpPr>
        <p:spPr>
          <a:xfrm>
            <a:off x="6223051" y="2816150"/>
            <a:ext cx="2578694" cy="58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 smtClean="0">
                <a:solidFill>
                  <a:schemeClr val="tx1"/>
                </a:solidFill>
              </a:rPr>
              <a:t>B</a:t>
            </a:r>
            <a:r>
              <a:rPr lang="en-GB" sz="1800" baseline="-25000" dirty="0" smtClean="0">
                <a:solidFill>
                  <a:schemeClr val="tx1"/>
                </a:solidFill>
              </a:rPr>
              <a:t>0</a:t>
            </a:r>
            <a:r>
              <a:rPr lang="en-GB" sz="1800" dirty="0" smtClean="0">
                <a:solidFill>
                  <a:schemeClr val="tx1"/>
                </a:solidFill>
              </a:rPr>
              <a:t> : baseline </a:t>
            </a:r>
            <a:r>
              <a:rPr lang="en-GB" sz="1800" dirty="0">
                <a:solidFill>
                  <a:schemeClr val="tx1"/>
                </a:solidFill>
              </a:rPr>
              <a:t>image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853" name="Google Shape;853;p29"/>
          <p:cNvPicPr preferRelativeResize="0"/>
          <p:nvPr/>
        </p:nvPicPr>
        <p:blipFill rotWithShape="1">
          <a:blip r:embed="rId3">
            <a:alphaModFix/>
          </a:blip>
          <a:srcRect t="51193" r="24986" b="1890"/>
          <a:stretch/>
        </p:blipFill>
        <p:spPr>
          <a:xfrm>
            <a:off x="3866027" y="4475116"/>
            <a:ext cx="2531935" cy="913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4" name="Google Shape;854;p29"/>
          <p:cNvCxnSpPr/>
          <p:nvPr/>
        </p:nvCxnSpPr>
        <p:spPr>
          <a:xfrm rot="10800000" flipH="1">
            <a:off x="6893525" y="3861450"/>
            <a:ext cx="285600" cy="446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55" name="Google Shape;855;p29"/>
          <p:cNvCxnSpPr/>
          <p:nvPr/>
        </p:nvCxnSpPr>
        <p:spPr>
          <a:xfrm rot="10800000">
            <a:off x="7561075" y="3848600"/>
            <a:ext cx="200400" cy="483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56" name="Google Shape;856;p29"/>
          <p:cNvCxnSpPr/>
          <p:nvPr/>
        </p:nvCxnSpPr>
        <p:spPr>
          <a:xfrm flipH="1">
            <a:off x="8617838" y="3869853"/>
            <a:ext cx="225000" cy="4851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57" name="Google Shape;857;p29"/>
          <p:cNvSpPr txBox="1"/>
          <p:nvPr/>
        </p:nvSpPr>
        <p:spPr>
          <a:xfrm>
            <a:off x="3951000" y="5491393"/>
            <a:ext cx="5040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smtClean="0">
                <a:solidFill>
                  <a:schemeClr val="tx1"/>
                </a:solidFill>
              </a:rPr>
              <a:t>g1            </a:t>
            </a:r>
            <a:r>
              <a:rPr lang="en-GB" sz="1600" dirty="0">
                <a:solidFill>
                  <a:schemeClr val="tx1"/>
                </a:solidFill>
              </a:rPr>
              <a:t>g2   </a:t>
            </a:r>
            <a:r>
              <a:rPr lang="en-GB" sz="1600" dirty="0" smtClean="0">
                <a:solidFill>
                  <a:schemeClr val="tx1"/>
                </a:solidFill>
              </a:rPr>
              <a:t>        </a:t>
            </a:r>
            <a:r>
              <a:rPr lang="en-GB" sz="1600" dirty="0">
                <a:solidFill>
                  <a:schemeClr val="tx1"/>
                </a:solidFill>
              </a:rPr>
              <a:t>g3          </a:t>
            </a:r>
            <a:r>
              <a:rPr lang="en-GB" sz="1600" dirty="0" smtClean="0">
                <a:solidFill>
                  <a:schemeClr val="tx1"/>
                </a:solidFill>
              </a:rPr>
              <a:t>g4            </a:t>
            </a:r>
            <a:r>
              <a:rPr lang="en-GB" sz="1600" dirty="0">
                <a:solidFill>
                  <a:schemeClr val="tx1"/>
                </a:solidFill>
              </a:rPr>
              <a:t>g5     </a:t>
            </a:r>
            <a:r>
              <a:rPr lang="en-GB" sz="1600" dirty="0" smtClean="0">
                <a:solidFill>
                  <a:schemeClr val="tx1"/>
                </a:solidFill>
              </a:rPr>
              <a:t>     </a:t>
            </a:r>
            <a:r>
              <a:rPr lang="en-GB" sz="1600" dirty="0">
                <a:solidFill>
                  <a:schemeClr val="tx1"/>
                </a:solidFill>
              </a:rPr>
              <a:t>g6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861" name="Google Shape;861;p29"/>
          <p:cNvSpPr txBox="1"/>
          <p:nvPr/>
        </p:nvSpPr>
        <p:spPr>
          <a:xfrm>
            <a:off x="152400" y="1236010"/>
            <a:ext cx="8801725" cy="117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</a:rPr>
              <a:t>Many possible configurations can appear in each voxel: In one mm cubic voxel there are millions of axons of ~um resolution.</a:t>
            </a:r>
            <a:endParaRPr sz="1600" dirty="0">
              <a:solidFill>
                <a:schemeClr val="dk1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</a:rPr>
              <a:t>Because of the orientation dependency in encoding diffusion, multiple diffusion directions (</a:t>
            </a:r>
            <a:r>
              <a:rPr lang="en-GB" sz="1600" dirty="0">
                <a:solidFill>
                  <a:srgbClr val="E69138"/>
                </a:solidFill>
              </a:rPr>
              <a:t>b-vector</a:t>
            </a:r>
            <a:r>
              <a:rPr lang="en-GB" sz="1600" dirty="0">
                <a:solidFill>
                  <a:schemeClr val="dk1"/>
                </a:solidFill>
              </a:rPr>
              <a:t>) are needed to cover the full 3D profile.</a:t>
            </a:r>
            <a:endParaRPr sz="1600" dirty="0">
              <a:solidFill>
                <a:schemeClr val="dk1"/>
              </a:solidFill>
            </a:endParaRPr>
          </a:p>
          <a:p>
            <a:pPr marL="742950" indent="-285750">
              <a:buClrTx/>
              <a:buFont typeface="Arial" panose="020B0604020202020204" pitchFamily="34" charset="0"/>
              <a:buChar char="•"/>
            </a:pPr>
            <a:endParaRPr sz="1600" dirty="0">
              <a:solidFill>
                <a:srgbClr val="FFFFFF"/>
              </a:solidFill>
            </a:endParaRPr>
          </a:p>
          <a:p>
            <a:pPr marL="742950" indent="-285750">
              <a:buClrTx/>
              <a:buFont typeface="Arial" panose="020B0604020202020204" pitchFamily="34" charset="0"/>
              <a:buChar char="•"/>
            </a:pPr>
            <a:endParaRPr sz="1600" dirty="0">
              <a:solidFill>
                <a:srgbClr val="FFFFFF"/>
              </a:solidFill>
            </a:endParaRPr>
          </a:p>
        </p:txBody>
      </p:sp>
      <p:cxnSp>
        <p:nvCxnSpPr>
          <p:cNvPr id="862" name="Google Shape;862;p29"/>
          <p:cNvCxnSpPr/>
          <p:nvPr/>
        </p:nvCxnSpPr>
        <p:spPr>
          <a:xfrm flipH="1">
            <a:off x="4186388" y="4004053"/>
            <a:ext cx="481500" cy="2526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63" name="Google Shape;863;p29"/>
          <p:cNvCxnSpPr/>
          <p:nvPr/>
        </p:nvCxnSpPr>
        <p:spPr>
          <a:xfrm>
            <a:off x="5210225" y="3938650"/>
            <a:ext cx="24900" cy="3777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64" name="Google Shape;864;p29"/>
          <p:cNvCxnSpPr/>
          <p:nvPr/>
        </p:nvCxnSpPr>
        <p:spPr>
          <a:xfrm rot="10800000" flipH="1">
            <a:off x="5902738" y="3940053"/>
            <a:ext cx="463200" cy="274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852;p29"/>
          <p:cNvSpPr txBox="1"/>
          <p:nvPr/>
        </p:nvSpPr>
        <p:spPr>
          <a:xfrm>
            <a:off x="4438534" y="5743910"/>
            <a:ext cx="3918856" cy="58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Diffusion weighted images (DWI)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31" name="Google Shape;852;p29"/>
          <p:cNvSpPr txBox="1"/>
          <p:nvPr/>
        </p:nvSpPr>
        <p:spPr>
          <a:xfrm>
            <a:off x="2357188" y="5264755"/>
            <a:ext cx="1351079" cy="129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Multiple</a:t>
            </a:r>
          </a:p>
          <a:p>
            <a:pPr algn="ctr"/>
            <a:r>
              <a:rPr lang="en-GB" sz="1800" dirty="0">
                <a:solidFill>
                  <a:schemeClr val="tx1"/>
                </a:solidFill>
              </a:rPr>
              <a:t>g</a:t>
            </a:r>
            <a:r>
              <a:rPr lang="en-GB" sz="1800" dirty="0" smtClean="0">
                <a:solidFill>
                  <a:schemeClr val="tx1"/>
                </a:solidFill>
              </a:rPr>
              <a:t>radient</a:t>
            </a:r>
          </a:p>
          <a:p>
            <a:pPr algn="ctr"/>
            <a:r>
              <a:rPr lang="en-GB" sz="1800" dirty="0">
                <a:solidFill>
                  <a:schemeClr val="tx1"/>
                </a:solidFill>
              </a:rPr>
              <a:t>e</a:t>
            </a:r>
            <a:r>
              <a:rPr lang="en-GB" sz="1800" dirty="0" smtClean="0">
                <a:solidFill>
                  <a:schemeClr val="tx1"/>
                </a:solidFill>
              </a:rPr>
              <a:t>ncoding</a:t>
            </a:r>
          </a:p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directions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32" name="Google Shape;852;p29"/>
          <p:cNvSpPr txBox="1"/>
          <p:nvPr/>
        </p:nvSpPr>
        <p:spPr>
          <a:xfrm>
            <a:off x="316766" y="5434730"/>
            <a:ext cx="1937793" cy="129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Sensitivity to diffusion in multiple directions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4210786" y="6129358"/>
            <a:ext cx="3550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Courtesy of Viviana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3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3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how do we measure it?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"/>
          <p:cNvSpPr txBox="1"/>
          <p:nvPr/>
        </p:nvSpPr>
        <p:spPr>
          <a:xfrm>
            <a:off x="2055440" y="2929838"/>
            <a:ext cx="6091112" cy="392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b="1" dirty="0">
                <a:solidFill>
                  <a:schemeClr val="accent2">
                    <a:lumMod val="50000"/>
                  </a:schemeClr>
                </a:solidFill>
              </a:rPr>
              <a:t>Baseline: B0</a:t>
            </a:r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GB" sz="1800" b="1" dirty="0">
                <a:solidFill>
                  <a:schemeClr val="accent2">
                    <a:lumMod val="50000"/>
                  </a:schemeClr>
                </a:solidFill>
              </a:rPr>
              <a:t>							</a:t>
            </a:r>
            <a:r>
              <a:rPr lang="en-GB" sz="1800" b="1" dirty="0" smtClean="0">
                <a:solidFill>
                  <a:schemeClr val="accent2">
                    <a:lumMod val="50000"/>
                  </a:schemeClr>
                </a:solidFill>
              </a:rPr>
              <a:t>  </a:t>
            </a:r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GB" sz="1800" b="1" dirty="0">
                <a:solidFill>
                  <a:schemeClr val="accent2">
                    <a:lumMod val="50000"/>
                  </a:schemeClr>
                </a:solidFill>
              </a:rPr>
              <a:t>								</a:t>
            </a:r>
            <a:endParaRPr sz="1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71" name="Google Shape;871;p30"/>
          <p:cNvSpPr txBox="1"/>
          <p:nvPr/>
        </p:nvSpPr>
        <p:spPr>
          <a:xfrm>
            <a:off x="3794142" y="4322750"/>
            <a:ext cx="473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b="1" dirty="0">
                <a:solidFill>
                  <a:srgbClr val="C00000"/>
                </a:solidFill>
              </a:rPr>
              <a:t>g1</a:t>
            </a:r>
            <a:endParaRPr sz="1800" b="1" dirty="0">
              <a:solidFill>
                <a:srgbClr val="C00000"/>
              </a:solidFill>
            </a:endParaRPr>
          </a:p>
        </p:txBody>
      </p:sp>
      <p:sp>
        <p:nvSpPr>
          <p:cNvPr id="873" name="Google Shape;873;p30"/>
          <p:cNvSpPr txBox="1"/>
          <p:nvPr/>
        </p:nvSpPr>
        <p:spPr>
          <a:xfrm>
            <a:off x="301086" y="1236165"/>
            <a:ext cx="8493824" cy="135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>
                <a:solidFill>
                  <a:schemeClr val="accent2">
                    <a:lumMod val="50000"/>
                  </a:schemeClr>
                </a:solidFill>
              </a:rPr>
              <a:t>Diffusion encoding: </a:t>
            </a:r>
            <a:endParaRPr sz="16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sz="1600" dirty="0">
              <a:solidFill>
                <a:schemeClr val="tx1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Only along the specific direction applied</a:t>
            </a:r>
            <a:endParaRPr sz="1600" dirty="0">
              <a:solidFill>
                <a:schemeClr val="tx1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Image intensity is attenuated depending on water diffusion for the specific direction.</a:t>
            </a:r>
            <a:endParaRPr sz="1600" dirty="0">
              <a:solidFill>
                <a:schemeClr val="tx1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We compare each image direction to a baseline image (no direction, B0).</a:t>
            </a:r>
            <a:endParaRPr sz="1600" dirty="0">
              <a:solidFill>
                <a:schemeClr val="tx1"/>
              </a:solidFill>
            </a:endParaRPr>
          </a:p>
          <a:p>
            <a:pPr marL="457200"/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7415222" y="4281611"/>
            <a:ext cx="1348800" cy="123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5" name="Google Shape;875;p30"/>
          <p:cNvSpPr/>
          <p:nvPr/>
        </p:nvSpPr>
        <p:spPr>
          <a:xfrm>
            <a:off x="439544" y="4222136"/>
            <a:ext cx="1348800" cy="123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6" name="Google Shape;876;p30"/>
          <p:cNvSpPr/>
          <p:nvPr/>
        </p:nvSpPr>
        <p:spPr>
          <a:xfrm>
            <a:off x="8016035" y="4698724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7" name="Google Shape;877;p30"/>
          <p:cNvSpPr/>
          <p:nvPr/>
        </p:nvSpPr>
        <p:spPr>
          <a:xfrm>
            <a:off x="7584257" y="5316902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8" name="Google Shape;878;p30"/>
          <p:cNvSpPr/>
          <p:nvPr/>
        </p:nvSpPr>
        <p:spPr>
          <a:xfrm>
            <a:off x="7868429" y="5056616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9" name="Google Shape;879;p30"/>
          <p:cNvSpPr/>
          <p:nvPr/>
        </p:nvSpPr>
        <p:spPr>
          <a:xfrm>
            <a:off x="8569560" y="4536046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0" name="Google Shape;880;p30"/>
          <p:cNvSpPr/>
          <p:nvPr/>
        </p:nvSpPr>
        <p:spPr>
          <a:xfrm>
            <a:off x="8200544" y="5121688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1" name="Google Shape;881;p30"/>
          <p:cNvSpPr/>
          <p:nvPr/>
        </p:nvSpPr>
        <p:spPr>
          <a:xfrm>
            <a:off x="8348150" y="5251830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2" name="Google Shape;882;p30"/>
          <p:cNvSpPr/>
          <p:nvPr/>
        </p:nvSpPr>
        <p:spPr>
          <a:xfrm>
            <a:off x="8495756" y="5381973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3" name="Google Shape;883;p30"/>
          <p:cNvSpPr/>
          <p:nvPr/>
        </p:nvSpPr>
        <p:spPr>
          <a:xfrm>
            <a:off x="8410912" y="4417048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4" name="Google Shape;884;p30"/>
          <p:cNvSpPr/>
          <p:nvPr/>
        </p:nvSpPr>
        <p:spPr>
          <a:xfrm>
            <a:off x="8163642" y="4796331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5" name="Google Shape;885;p30"/>
          <p:cNvSpPr/>
          <p:nvPr/>
        </p:nvSpPr>
        <p:spPr>
          <a:xfrm>
            <a:off x="7462511" y="5056616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6" name="Google Shape;886;p30"/>
          <p:cNvSpPr/>
          <p:nvPr/>
        </p:nvSpPr>
        <p:spPr>
          <a:xfrm>
            <a:off x="7979134" y="4536046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7" name="Google Shape;887;p30"/>
          <p:cNvSpPr/>
          <p:nvPr/>
        </p:nvSpPr>
        <p:spPr>
          <a:xfrm>
            <a:off x="8421953" y="5056616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8" name="Google Shape;888;p30"/>
          <p:cNvSpPr/>
          <p:nvPr/>
        </p:nvSpPr>
        <p:spPr>
          <a:xfrm>
            <a:off x="7462511" y="4405904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89" name="Google Shape;889;p30"/>
          <p:cNvSpPr/>
          <p:nvPr/>
        </p:nvSpPr>
        <p:spPr>
          <a:xfrm>
            <a:off x="7610118" y="4536046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0" name="Google Shape;890;p30"/>
          <p:cNvSpPr/>
          <p:nvPr/>
        </p:nvSpPr>
        <p:spPr>
          <a:xfrm>
            <a:off x="7757724" y="4666189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1" name="Google Shape;891;p30"/>
          <p:cNvSpPr/>
          <p:nvPr/>
        </p:nvSpPr>
        <p:spPr>
          <a:xfrm>
            <a:off x="7720822" y="4417048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2" name="Google Shape;892;p30"/>
          <p:cNvSpPr/>
          <p:nvPr/>
        </p:nvSpPr>
        <p:spPr>
          <a:xfrm>
            <a:off x="8052937" y="4926474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3" name="Google Shape;893;p30"/>
          <p:cNvSpPr/>
          <p:nvPr/>
        </p:nvSpPr>
        <p:spPr>
          <a:xfrm>
            <a:off x="8421953" y="4926474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4" name="Google Shape;894;p30"/>
          <p:cNvSpPr/>
          <p:nvPr/>
        </p:nvSpPr>
        <p:spPr>
          <a:xfrm>
            <a:off x="8569560" y="5160628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5" name="Google Shape;895;p30"/>
          <p:cNvSpPr/>
          <p:nvPr/>
        </p:nvSpPr>
        <p:spPr>
          <a:xfrm>
            <a:off x="7462511" y="4698724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6" name="Google Shape;896;p30"/>
          <p:cNvSpPr/>
          <p:nvPr/>
        </p:nvSpPr>
        <p:spPr>
          <a:xfrm>
            <a:off x="8126740" y="5316902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7" name="Google Shape;897;p30"/>
          <p:cNvSpPr/>
          <p:nvPr/>
        </p:nvSpPr>
        <p:spPr>
          <a:xfrm>
            <a:off x="7584257" y="4877670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8" name="Google Shape;898;p30"/>
          <p:cNvSpPr/>
          <p:nvPr/>
        </p:nvSpPr>
        <p:spPr>
          <a:xfrm>
            <a:off x="7683921" y="5121688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99" name="Google Shape;899;p30"/>
          <p:cNvSpPr/>
          <p:nvPr/>
        </p:nvSpPr>
        <p:spPr>
          <a:xfrm>
            <a:off x="7831527" y="5251830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0" name="Google Shape;900;p30"/>
          <p:cNvSpPr/>
          <p:nvPr/>
        </p:nvSpPr>
        <p:spPr>
          <a:xfrm>
            <a:off x="7979134" y="4340832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1" name="Google Shape;901;p30"/>
          <p:cNvSpPr/>
          <p:nvPr/>
        </p:nvSpPr>
        <p:spPr>
          <a:xfrm>
            <a:off x="8126740" y="4470975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2" name="Google Shape;902;p30"/>
          <p:cNvSpPr/>
          <p:nvPr/>
        </p:nvSpPr>
        <p:spPr>
          <a:xfrm>
            <a:off x="8274347" y="4601118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3" name="Google Shape;903;p30"/>
          <p:cNvSpPr/>
          <p:nvPr/>
        </p:nvSpPr>
        <p:spPr>
          <a:xfrm>
            <a:off x="8421953" y="4731260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4" name="Google Shape;904;p30"/>
          <p:cNvSpPr/>
          <p:nvPr/>
        </p:nvSpPr>
        <p:spPr>
          <a:xfrm>
            <a:off x="7831527" y="4861403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5" name="Google Shape;905;p30"/>
          <p:cNvSpPr/>
          <p:nvPr/>
        </p:nvSpPr>
        <p:spPr>
          <a:xfrm>
            <a:off x="443419" y="4579921"/>
            <a:ext cx="1340107" cy="219132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6" name="Google Shape;906;p30"/>
          <p:cNvSpPr/>
          <p:nvPr/>
        </p:nvSpPr>
        <p:spPr>
          <a:xfrm>
            <a:off x="443419" y="4840206"/>
            <a:ext cx="1340107" cy="219132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7" name="Google Shape;907;p30"/>
          <p:cNvSpPr/>
          <p:nvPr/>
        </p:nvSpPr>
        <p:spPr>
          <a:xfrm>
            <a:off x="443419" y="5100491"/>
            <a:ext cx="1340107" cy="219132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8" name="Google Shape;908;p30"/>
          <p:cNvSpPr/>
          <p:nvPr/>
        </p:nvSpPr>
        <p:spPr>
          <a:xfrm>
            <a:off x="443419" y="4319636"/>
            <a:ext cx="1326409" cy="219132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9" name="Google Shape;909;p30"/>
          <p:cNvSpPr/>
          <p:nvPr/>
        </p:nvSpPr>
        <p:spPr>
          <a:xfrm>
            <a:off x="499231" y="4388401"/>
            <a:ext cx="136800" cy="103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0" name="Google Shape;910;p30"/>
          <p:cNvSpPr/>
          <p:nvPr/>
        </p:nvSpPr>
        <p:spPr>
          <a:xfrm>
            <a:off x="646837" y="4583614"/>
            <a:ext cx="136800" cy="103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1" name="Google Shape;911;p30"/>
          <p:cNvSpPr/>
          <p:nvPr/>
        </p:nvSpPr>
        <p:spPr>
          <a:xfrm>
            <a:off x="794444" y="4583614"/>
            <a:ext cx="136800" cy="103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2" name="Google Shape;912;p30"/>
          <p:cNvSpPr/>
          <p:nvPr/>
        </p:nvSpPr>
        <p:spPr>
          <a:xfrm>
            <a:off x="942050" y="4648686"/>
            <a:ext cx="136800" cy="103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3" name="Google Shape;913;p30"/>
          <p:cNvSpPr/>
          <p:nvPr/>
        </p:nvSpPr>
        <p:spPr>
          <a:xfrm>
            <a:off x="1089656" y="4583614"/>
            <a:ext cx="136800" cy="103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4" name="Google Shape;914;p30"/>
          <p:cNvSpPr/>
          <p:nvPr/>
        </p:nvSpPr>
        <p:spPr>
          <a:xfrm>
            <a:off x="1311066" y="4583614"/>
            <a:ext cx="136800" cy="103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5" name="Google Shape;915;p30"/>
          <p:cNvSpPr/>
          <p:nvPr/>
        </p:nvSpPr>
        <p:spPr>
          <a:xfrm>
            <a:off x="1532476" y="4518543"/>
            <a:ext cx="136800" cy="103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6" name="Google Shape;916;p30"/>
          <p:cNvSpPr/>
          <p:nvPr/>
        </p:nvSpPr>
        <p:spPr>
          <a:xfrm>
            <a:off x="1384869" y="4453472"/>
            <a:ext cx="136800" cy="103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7" name="Google Shape;917;p30"/>
          <p:cNvSpPr/>
          <p:nvPr/>
        </p:nvSpPr>
        <p:spPr>
          <a:xfrm>
            <a:off x="499231" y="4713757"/>
            <a:ext cx="136800" cy="103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8" name="Google Shape;918;p30"/>
          <p:cNvSpPr/>
          <p:nvPr/>
        </p:nvSpPr>
        <p:spPr>
          <a:xfrm>
            <a:off x="646837" y="4778828"/>
            <a:ext cx="136800" cy="103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9" name="Google Shape;919;p30"/>
          <p:cNvSpPr/>
          <p:nvPr/>
        </p:nvSpPr>
        <p:spPr>
          <a:xfrm>
            <a:off x="875075" y="4842053"/>
            <a:ext cx="136800" cy="103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0" name="Google Shape;920;p30"/>
          <p:cNvSpPr/>
          <p:nvPr/>
        </p:nvSpPr>
        <p:spPr>
          <a:xfrm>
            <a:off x="1103313" y="4842053"/>
            <a:ext cx="136800" cy="103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1" name="Google Shape;921;p30"/>
          <p:cNvSpPr/>
          <p:nvPr/>
        </p:nvSpPr>
        <p:spPr>
          <a:xfrm>
            <a:off x="1331551" y="4776982"/>
            <a:ext cx="136800" cy="103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2" name="Google Shape;922;p30"/>
          <p:cNvSpPr/>
          <p:nvPr/>
        </p:nvSpPr>
        <p:spPr>
          <a:xfrm>
            <a:off x="1568772" y="4695055"/>
            <a:ext cx="136800" cy="103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3" name="Google Shape;923;p30"/>
          <p:cNvSpPr/>
          <p:nvPr/>
        </p:nvSpPr>
        <p:spPr>
          <a:xfrm>
            <a:off x="1022681" y="4907124"/>
            <a:ext cx="136800" cy="103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4" name="Google Shape;924;p30"/>
          <p:cNvSpPr/>
          <p:nvPr/>
        </p:nvSpPr>
        <p:spPr>
          <a:xfrm>
            <a:off x="1465501" y="4842053"/>
            <a:ext cx="136800" cy="103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5" name="Google Shape;925;p30"/>
          <p:cNvSpPr/>
          <p:nvPr/>
        </p:nvSpPr>
        <p:spPr>
          <a:xfrm>
            <a:off x="499231" y="4939649"/>
            <a:ext cx="136800" cy="10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6" name="Google Shape;926;p30"/>
          <p:cNvSpPr/>
          <p:nvPr/>
        </p:nvSpPr>
        <p:spPr>
          <a:xfrm>
            <a:off x="646837" y="5069792"/>
            <a:ext cx="136800" cy="10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7" name="Google Shape;927;p30"/>
          <p:cNvSpPr/>
          <p:nvPr/>
        </p:nvSpPr>
        <p:spPr>
          <a:xfrm>
            <a:off x="794444" y="5069792"/>
            <a:ext cx="136800" cy="10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8" name="Google Shape;928;p30"/>
          <p:cNvSpPr/>
          <p:nvPr/>
        </p:nvSpPr>
        <p:spPr>
          <a:xfrm>
            <a:off x="942050" y="5199934"/>
            <a:ext cx="136800" cy="10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29" name="Google Shape;929;p30"/>
          <p:cNvSpPr/>
          <p:nvPr/>
        </p:nvSpPr>
        <p:spPr>
          <a:xfrm>
            <a:off x="1089656" y="5069792"/>
            <a:ext cx="136800" cy="10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0" name="Google Shape;930;p30"/>
          <p:cNvSpPr/>
          <p:nvPr/>
        </p:nvSpPr>
        <p:spPr>
          <a:xfrm>
            <a:off x="1237263" y="5134863"/>
            <a:ext cx="136800" cy="10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1" name="Google Shape;931;p30"/>
          <p:cNvSpPr/>
          <p:nvPr/>
        </p:nvSpPr>
        <p:spPr>
          <a:xfrm>
            <a:off x="1458673" y="5069792"/>
            <a:ext cx="136800" cy="10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2" name="Google Shape;932;p30"/>
          <p:cNvSpPr/>
          <p:nvPr/>
        </p:nvSpPr>
        <p:spPr>
          <a:xfrm>
            <a:off x="1606279" y="4939649"/>
            <a:ext cx="136800" cy="10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3" name="Google Shape;933;p30"/>
          <p:cNvSpPr/>
          <p:nvPr/>
        </p:nvSpPr>
        <p:spPr>
          <a:xfrm>
            <a:off x="1311066" y="5004720"/>
            <a:ext cx="136800" cy="103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4" name="Google Shape;934;p30"/>
          <p:cNvSpPr/>
          <p:nvPr/>
        </p:nvSpPr>
        <p:spPr>
          <a:xfrm>
            <a:off x="661995" y="4253561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5" name="Google Shape;935;p30"/>
          <p:cNvSpPr/>
          <p:nvPr/>
        </p:nvSpPr>
        <p:spPr>
          <a:xfrm>
            <a:off x="883404" y="4318633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6" name="Google Shape;936;p30"/>
          <p:cNvSpPr/>
          <p:nvPr/>
        </p:nvSpPr>
        <p:spPr>
          <a:xfrm>
            <a:off x="1104814" y="4383704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7" name="Google Shape;937;p30"/>
          <p:cNvSpPr/>
          <p:nvPr/>
        </p:nvSpPr>
        <p:spPr>
          <a:xfrm>
            <a:off x="1104814" y="4253561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8" name="Google Shape;938;p30"/>
          <p:cNvSpPr/>
          <p:nvPr/>
        </p:nvSpPr>
        <p:spPr>
          <a:xfrm>
            <a:off x="1326224" y="4318633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9" name="Google Shape;939;p30"/>
          <p:cNvSpPr/>
          <p:nvPr/>
        </p:nvSpPr>
        <p:spPr>
          <a:xfrm>
            <a:off x="514388" y="5229630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0" name="Google Shape;940;p30"/>
          <p:cNvSpPr/>
          <p:nvPr/>
        </p:nvSpPr>
        <p:spPr>
          <a:xfrm>
            <a:off x="1621437" y="5229630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1" name="Google Shape;941;p30"/>
          <p:cNvSpPr/>
          <p:nvPr/>
        </p:nvSpPr>
        <p:spPr>
          <a:xfrm>
            <a:off x="1400027" y="5294702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2" name="Google Shape;942;p30"/>
          <p:cNvSpPr/>
          <p:nvPr/>
        </p:nvSpPr>
        <p:spPr>
          <a:xfrm>
            <a:off x="661995" y="5294702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3" name="Google Shape;943;p30"/>
          <p:cNvSpPr/>
          <p:nvPr/>
        </p:nvSpPr>
        <p:spPr>
          <a:xfrm>
            <a:off x="1252421" y="5359773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4" name="Google Shape;944;p30"/>
          <p:cNvSpPr/>
          <p:nvPr/>
        </p:nvSpPr>
        <p:spPr>
          <a:xfrm>
            <a:off x="883404" y="5359773"/>
            <a:ext cx="136800" cy="103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5" name="Google Shape;945;p30"/>
          <p:cNvSpPr/>
          <p:nvPr/>
        </p:nvSpPr>
        <p:spPr>
          <a:xfrm>
            <a:off x="7709394" y="4502047"/>
            <a:ext cx="936830" cy="651504"/>
          </a:xfrm>
          <a:custGeom>
            <a:avLst/>
            <a:gdLst/>
            <a:ahLst/>
            <a:cxnLst/>
            <a:rect l="l" t="t" r="r" b="b"/>
            <a:pathLst>
              <a:path w="38688" h="30519" extrusionOk="0">
                <a:moveTo>
                  <a:pt x="0" y="20782"/>
                </a:moveTo>
                <a:cubicBezTo>
                  <a:pt x="811" y="18860"/>
                  <a:pt x="1964" y="8910"/>
                  <a:pt x="4868" y="9252"/>
                </a:cubicBezTo>
                <a:cubicBezTo>
                  <a:pt x="7772" y="9594"/>
                  <a:pt x="16653" y="19459"/>
                  <a:pt x="17422" y="22832"/>
                </a:cubicBezTo>
                <a:cubicBezTo>
                  <a:pt x="18191" y="26206"/>
                  <a:pt x="9138" y="33037"/>
                  <a:pt x="9480" y="29493"/>
                </a:cubicBezTo>
                <a:cubicBezTo>
                  <a:pt x="9822" y="25949"/>
                  <a:pt x="14604" y="5879"/>
                  <a:pt x="19472" y="1566"/>
                </a:cubicBezTo>
                <a:cubicBezTo>
                  <a:pt x="24340" y="-2747"/>
                  <a:pt x="35485" y="3274"/>
                  <a:pt x="38688" y="3616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946" name="Google Shape;946;p30"/>
          <p:cNvSpPr/>
          <p:nvPr/>
        </p:nvSpPr>
        <p:spPr>
          <a:xfrm rot="10800000" flipH="1">
            <a:off x="7476722" y="5123698"/>
            <a:ext cx="958495" cy="302062"/>
          </a:xfrm>
          <a:custGeom>
            <a:avLst/>
            <a:gdLst/>
            <a:ahLst/>
            <a:cxnLst/>
            <a:rect l="l" t="t" r="r" b="b"/>
            <a:pathLst>
              <a:path w="38688" h="30519" extrusionOk="0">
                <a:moveTo>
                  <a:pt x="0" y="20782"/>
                </a:moveTo>
                <a:cubicBezTo>
                  <a:pt x="811" y="18860"/>
                  <a:pt x="1964" y="8910"/>
                  <a:pt x="4868" y="9252"/>
                </a:cubicBezTo>
                <a:cubicBezTo>
                  <a:pt x="7772" y="9594"/>
                  <a:pt x="16653" y="19459"/>
                  <a:pt x="17422" y="22832"/>
                </a:cubicBezTo>
                <a:cubicBezTo>
                  <a:pt x="18191" y="26206"/>
                  <a:pt x="9138" y="33037"/>
                  <a:pt x="9480" y="29493"/>
                </a:cubicBezTo>
                <a:cubicBezTo>
                  <a:pt x="9822" y="25949"/>
                  <a:pt x="14604" y="5879"/>
                  <a:pt x="19472" y="1566"/>
                </a:cubicBezTo>
                <a:cubicBezTo>
                  <a:pt x="24340" y="-2747"/>
                  <a:pt x="35485" y="3274"/>
                  <a:pt x="38688" y="3616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947" name="Google Shape;947;p30"/>
          <p:cNvSpPr/>
          <p:nvPr/>
        </p:nvSpPr>
        <p:spPr>
          <a:xfrm flipH="1">
            <a:off x="8005026" y="4545162"/>
            <a:ext cx="579450" cy="747639"/>
          </a:xfrm>
          <a:custGeom>
            <a:avLst/>
            <a:gdLst/>
            <a:ahLst/>
            <a:cxnLst/>
            <a:rect l="l" t="t" r="r" b="b"/>
            <a:pathLst>
              <a:path w="38688" h="30519" extrusionOk="0">
                <a:moveTo>
                  <a:pt x="0" y="20782"/>
                </a:moveTo>
                <a:cubicBezTo>
                  <a:pt x="811" y="18860"/>
                  <a:pt x="1964" y="8910"/>
                  <a:pt x="4868" y="9252"/>
                </a:cubicBezTo>
                <a:cubicBezTo>
                  <a:pt x="7772" y="9594"/>
                  <a:pt x="16653" y="19459"/>
                  <a:pt x="17422" y="22832"/>
                </a:cubicBezTo>
                <a:cubicBezTo>
                  <a:pt x="18191" y="26206"/>
                  <a:pt x="9138" y="33037"/>
                  <a:pt x="9480" y="29493"/>
                </a:cubicBezTo>
                <a:cubicBezTo>
                  <a:pt x="9822" y="25949"/>
                  <a:pt x="14604" y="5879"/>
                  <a:pt x="19472" y="1566"/>
                </a:cubicBezTo>
                <a:cubicBezTo>
                  <a:pt x="24340" y="-2747"/>
                  <a:pt x="35485" y="3274"/>
                  <a:pt x="38688" y="3616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948" name="Google Shape;948;p30"/>
          <p:cNvSpPr/>
          <p:nvPr/>
        </p:nvSpPr>
        <p:spPr>
          <a:xfrm>
            <a:off x="573713" y="4454113"/>
            <a:ext cx="1135369" cy="219239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8E7CC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49" name="Google Shape;949;p30"/>
          <p:cNvSpPr/>
          <p:nvPr/>
        </p:nvSpPr>
        <p:spPr>
          <a:xfrm>
            <a:off x="499910" y="4714398"/>
            <a:ext cx="1135369" cy="219239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D5A6BD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50" name="Google Shape;950;p30"/>
          <p:cNvSpPr/>
          <p:nvPr/>
        </p:nvSpPr>
        <p:spPr>
          <a:xfrm>
            <a:off x="539039" y="4957156"/>
            <a:ext cx="1135369" cy="219239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93C47D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51" name="Google Shape;951;p30"/>
          <p:cNvSpPr/>
          <p:nvPr/>
        </p:nvSpPr>
        <p:spPr>
          <a:xfrm>
            <a:off x="648968" y="4271975"/>
            <a:ext cx="873974" cy="182780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9FC5E8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52" name="Google Shape;952;p30"/>
          <p:cNvSpPr/>
          <p:nvPr/>
        </p:nvSpPr>
        <p:spPr>
          <a:xfrm flipH="1">
            <a:off x="499168" y="5311631"/>
            <a:ext cx="1135369" cy="81980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9FC5E8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953" name="Google Shape;953;p30"/>
          <p:cNvCxnSpPr/>
          <p:nvPr/>
        </p:nvCxnSpPr>
        <p:spPr>
          <a:xfrm rot="10800000">
            <a:off x="4187438" y="5391875"/>
            <a:ext cx="300" cy="5394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4" name="Google Shape;954;p30"/>
          <p:cNvCxnSpPr/>
          <p:nvPr/>
        </p:nvCxnSpPr>
        <p:spPr>
          <a:xfrm rot="10800000" flipH="1">
            <a:off x="3708088" y="4364750"/>
            <a:ext cx="631500" cy="1080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5" name="Google Shape;955;p30"/>
          <p:cNvSpPr/>
          <p:nvPr/>
        </p:nvSpPr>
        <p:spPr>
          <a:xfrm>
            <a:off x="3939500" y="3173150"/>
            <a:ext cx="115200" cy="81900"/>
          </a:xfrm>
          <a:prstGeom prst="ellipse">
            <a:avLst/>
          </a:prstGeom>
          <a:noFill/>
          <a:ln w="3810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56" name="Google Shape;9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951" y="2910070"/>
            <a:ext cx="836075" cy="8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989" y="3906468"/>
            <a:ext cx="873975" cy="95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609" y="4973087"/>
            <a:ext cx="804775" cy="884638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30"/>
          <p:cNvSpPr/>
          <p:nvPr/>
        </p:nvSpPr>
        <p:spPr>
          <a:xfrm>
            <a:off x="2799125" y="3964275"/>
            <a:ext cx="631500" cy="539400"/>
          </a:xfrm>
          <a:prstGeom prst="cube">
            <a:avLst>
              <a:gd name="adj" fmla="val 25000"/>
            </a:avLst>
          </a:prstGeom>
          <a:solidFill>
            <a:srgbClr val="000000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0" name="Google Shape;960;p30"/>
          <p:cNvSpPr/>
          <p:nvPr/>
        </p:nvSpPr>
        <p:spPr>
          <a:xfrm>
            <a:off x="2799125" y="5107275"/>
            <a:ext cx="631500" cy="539400"/>
          </a:xfrm>
          <a:prstGeom prst="cube">
            <a:avLst>
              <a:gd name="adj" fmla="val 25000"/>
            </a:avLst>
          </a:prstGeom>
          <a:solidFill>
            <a:srgbClr val="B7B7B7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1" name="Google Shape;961;p30"/>
          <p:cNvSpPr/>
          <p:nvPr/>
        </p:nvSpPr>
        <p:spPr>
          <a:xfrm>
            <a:off x="6380525" y="5107275"/>
            <a:ext cx="631500" cy="539400"/>
          </a:xfrm>
          <a:prstGeom prst="cube">
            <a:avLst>
              <a:gd name="adj" fmla="val 25000"/>
            </a:avLst>
          </a:prstGeom>
          <a:solidFill>
            <a:srgbClr val="B7B7B7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2" name="Google Shape;962;p30"/>
          <p:cNvSpPr/>
          <p:nvPr/>
        </p:nvSpPr>
        <p:spPr>
          <a:xfrm>
            <a:off x="6394125" y="3910325"/>
            <a:ext cx="631500" cy="539400"/>
          </a:xfrm>
          <a:prstGeom prst="cube">
            <a:avLst>
              <a:gd name="adj" fmla="val 25000"/>
            </a:avLst>
          </a:prstGeom>
          <a:solidFill>
            <a:srgbClr val="B7B7B7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63" name="Google Shape;963;p30"/>
          <p:cNvCxnSpPr>
            <a:stCxn id="959" idx="5"/>
          </p:cNvCxnSpPr>
          <p:nvPr/>
        </p:nvCxnSpPr>
        <p:spPr>
          <a:xfrm>
            <a:off x="3430625" y="4166550"/>
            <a:ext cx="1386300" cy="570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64" name="Google Shape;964;p30"/>
          <p:cNvCxnSpPr>
            <a:stCxn id="960" idx="5"/>
          </p:cNvCxnSpPr>
          <p:nvPr/>
        </p:nvCxnSpPr>
        <p:spPr>
          <a:xfrm rot="10800000" flipH="1">
            <a:off x="3430625" y="5261250"/>
            <a:ext cx="1386300" cy="483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65" name="Google Shape;965;p30"/>
          <p:cNvCxnSpPr>
            <a:stCxn id="962" idx="3"/>
          </p:cNvCxnSpPr>
          <p:nvPr/>
        </p:nvCxnSpPr>
        <p:spPr>
          <a:xfrm flipH="1">
            <a:off x="5143350" y="4449725"/>
            <a:ext cx="1499100" cy="2289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66" name="Google Shape;966;p30"/>
          <p:cNvCxnSpPr>
            <a:stCxn id="961" idx="3"/>
          </p:cNvCxnSpPr>
          <p:nvPr/>
        </p:nvCxnSpPr>
        <p:spPr>
          <a:xfrm flipH="1">
            <a:off x="5117750" y="5646675"/>
            <a:ext cx="1511100" cy="438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69" name="Google Shape;969;p30"/>
          <p:cNvSpPr txBox="1"/>
          <p:nvPr/>
        </p:nvSpPr>
        <p:spPr>
          <a:xfrm>
            <a:off x="3719991" y="5448300"/>
            <a:ext cx="509109" cy="4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b="1" dirty="0">
                <a:solidFill>
                  <a:srgbClr val="C00000"/>
                </a:solidFill>
              </a:rPr>
              <a:t>g2</a:t>
            </a:r>
            <a:endParaRPr sz="1800" b="1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61483" y="3807930"/>
            <a:ext cx="10495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b="1" dirty="0" smtClean="0">
                <a:solidFill>
                  <a:schemeClr val="accent2">
                    <a:lumMod val="50000"/>
                  </a:schemeClr>
                </a:solidFill>
              </a:rPr>
              <a:t>Low</a:t>
            </a:r>
          </a:p>
          <a:p>
            <a:pPr algn="ctr"/>
            <a:r>
              <a:rPr lang="en-GB" sz="1800" b="1" dirty="0" err="1" smtClean="0">
                <a:solidFill>
                  <a:schemeClr val="accent2">
                    <a:lumMod val="50000"/>
                  </a:schemeClr>
                </a:solidFill>
              </a:rPr>
              <a:t>dMRI</a:t>
            </a:r>
            <a:endParaRPr lang="en-GB" sz="1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GB" sz="1800" b="1" dirty="0" smtClean="0">
                <a:solidFill>
                  <a:schemeClr val="accent2">
                    <a:lumMod val="50000"/>
                  </a:schemeClr>
                </a:solidFill>
              </a:rPr>
              <a:t>signal</a:t>
            </a:r>
            <a:endParaRPr lang="es-AR" sz="1800" dirty="0"/>
          </a:p>
        </p:txBody>
      </p:sp>
      <p:sp>
        <p:nvSpPr>
          <p:cNvPr id="103" name="Rectangle 102"/>
          <p:cNvSpPr/>
          <p:nvPr/>
        </p:nvSpPr>
        <p:spPr>
          <a:xfrm>
            <a:off x="1799451" y="4968856"/>
            <a:ext cx="10495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b="1" dirty="0" smtClean="0">
                <a:solidFill>
                  <a:schemeClr val="accent2">
                    <a:lumMod val="50000"/>
                  </a:schemeClr>
                </a:solidFill>
              </a:rPr>
              <a:t>High</a:t>
            </a:r>
          </a:p>
          <a:p>
            <a:pPr algn="ctr"/>
            <a:r>
              <a:rPr lang="en-GB" sz="1800" b="1" dirty="0" err="1" smtClean="0">
                <a:solidFill>
                  <a:schemeClr val="accent2">
                    <a:lumMod val="50000"/>
                  </a:schemeClr>
                </a:solidFill>
              </a:rPr>
              <a:t>dMRI</a:t>
            </a:r>
            <a:endParaRPr lang="en-GB" sz="1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GB" sz="1800" b="1" dirty="0" smtClean="0">
                <a:solidFill>
                  <a:schemeClr val="accent2">
                    <a:lumMod val="50000"/>
                  </a:schemeClr>
                </a:solidFill>
              </a:rPr>
              <a:t>signal</a:t>
            </a:r>
            <a:endParaRPr lang="es-AR" sz="1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062758" y="6114574"/>
            <a:ext cx="3550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Courtesy of Viviana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how do we measure it?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1"/>
          <p:cNvSpPr txBox="1"/>
          <p:nvPr/>
        </p:nvSpPr>
        <p:spPr>
          <a:xfrm>
            <a:off x="191753" y="837813"/>
            <a:ext cx="7767088" cy="142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C00000"/>
                </a:solidFill>
              </a:rPr>
              <a:t>MRI signal:              </a:t>
            </a:r>
          </a:p>
          <a:p>
            <a:pPr marL="139700">
              <a:buClrTx/>
              <a:buSzPts val="1400"/>
            </a:pPr>
            <a:endParaRPr lang="en-GB" sz="2000" b="1" dirty="0" smtClean="0">
              <a:solidFill>
                <a:srgbClr val="C00000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C00000"/>
                </a:solidFill>
              </a:rPr>
              <a:t>b-value </a:t>
            </a:r>
            <a:r>
              <a:rPr lang="en-GB" sz="2000" dirty="0" smtClean="0"/>
              <a:t>(diffusion weight):</a:t>
            </a:r>
            <a:r>
              <a:rPr lang="en-GB" sz="2000" dirty="0" smtClean="0">
                <a:solidFill>
                  <a:schemeClr val="tx1"/>
                </a:solidFill>
              </a:rPr>
              <a:t> Measure </a:t>
            </a:r>
            <a:r>
              <a:rPr lang="en-GB" sz="2000" dirty="0">
                <a:solidFill>
                  <a:schemeClr val="tx1"/>
                </a:solidFill>
              </a:rPr>
              <a:t>of diffusion </a:t>
            </a:r>
            <a:r>
              <a:rPr lang="en-GB" sz="2000" dirty="0" smtClean="0">
                <a:solidFill>
                  <a:schemeClr val="tx1"/>
                </a:solidFill>
              </a:rPr>
              <a:t>sensitivity</a:t>
            </a:r>
            <a:endParaRPr sz="2000" dirty="0">
              <a:solidFill>
                <a:schemeClr val="tx1"/>
              </a:solidFill>
            </a:endParaRPr>
          </a:p>
          <a:p>
            <a:pPr indent="457200"/>
            <a:r>
              <a:rPr lang="en-GB" sz="2000" dirty="0" smtClean="0">
                <a:solidFill>
                  <a:schemeClr val="tx1"/>
                </a:solidFill>
              </a:rPr>
              <a:t>                                                 Large </a:t>
            </a:r>
            <a:r>
              <a:rPr lang="en-GB" sz="2000" dirty="0">
                <a:solidFill>
                  <a:schemeClr val="tx1"/>
                </a:solidFill>
              </a:rPr>
              <a:t>b → strong diffusion sensitivity </a:t>
            </a:r>
            <a:endParaRPr sz="2000" dirty="0">
              <a:solidFill>
                <a:schemeClr val="tx1"/>
              </a:solidFill>
            </a:endParaRPr>
          </a:p>
          <a:p>
            <a:endParaRPr sz="1100" dirty="0">
              <a:solidFill>
                <a:schemeClr val="tx1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The </a:t>
            </a:r>
            <a:r>
              <a:rPr lang="en-GB" sz="2000" b="1" dirty="0">
                <a:solidFill>
                  <a:srgbClr val="C00000"/>
                </a:solidFill>
              </a:rPr>
              <a:t>b-value</a:t>
            </a:r>
            <a:r>
              <a:rPr lang="en-GB" sz="2000" dirty="0">
                <a:solidFill>
                  <a:schemeClr val="tx1"/>
                </a:solidFill>
              </a:rPr>
              <a:t> depends on the </a:t>
            </a:r>
            <a:r>
              <a:rPr lang="en-GB" sz="2000" dirty="0" smtClean="0">
                <a:solidFill>
                  <a:schemeClr val="tx1"/>
                </a:solidFill>
              </a:rPr>
              <a:t>sequence and acquisition </a:t>
            </a:r>
            <a:r>
              <a:rPr lang="en-GB" sz="2000" dirty="0">
                <a:solidFill>
                  <a:schemeClr val="tx1"/>
                </a:solidFill>
              </a:rPr>
              <a:t>parameters</a:t>
            </a:r>
            <a:r>
              <a:rPr lang="en-GB" sz="2000" dirty="0" smtClean="0">
                <a:solidFill>
                  <a:schemeClr val="tx1"/>
                </a:solidFill>
              </a:rPr>
              <a:t>:</a:t>
            </a:r>
            <a:endParaRPr sz="2400" dirty="0">
              <a:solidFill>
                <a:schemeClr val="tx1"/>
              </a:solidFill>
            </a:endParaRPr>
          </a:p>
          <a:p>
            <a:endParaRPr sz="2400" i="1" dirty="0">
              <a:solidFill>
                <a:schemeClr val="tx1"/>
              </a:solidFill>
            </a:endParaRPr>
          </a:p>
          <a:p>
            <a:endParaRPr sz="2400" i="1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81774" y="3742034"/>
            <a:ext cx="4139929" cy="1583620"/>
            <a:chOff x="4083041" y="5083587"/>
            <a:chExt cx="4660909" cy="1774412"/>
          </a:xfrm>
        </p:grpSpPr>
        <p:grpSp>
          <p:nvGrpSpPr>
            <p:cNvPr id="975" name="Google Shape;975;p31"/>
            <p:cNvGrpSpPr/>
            <p:nvPr/>
          </p:nvGrpSpPr>
          <p:grpSpPr>
            <a:xfrm>
              <a:off x="4132050" y="5299748"/>
              <a:ext cx="4611900" cy="1558251"/>
              <a:chOff x="3939300" y="566300"/>
              <a:chExt cx="4080300" cy="1215350"/>
            </a:xfrm>
          </p:grpSpPr>
          <p:cxnSp>
            <p:nvCxnSpPr>
              <p:cNvPr id="976" name="Google Shape;976;p31"/>
              <p:cNvCxnSpPr/>
              <p:nvPr/>
            </p:nvCxnSpPr>
            <p:spPr>
              <a:xfrm>
                <a:off x="3939300" y="1055400"/>
                <a:ext cx="4080300" cy="6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69138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7" name="Google Shape;977;p31"/>
              <p:cNvSpPr/>
              <p:nvPr/>
            </p:nvSpPr>
            <p:spPr>
              <a:xfrm>
                <a:off x="4009750" y="844000"/>
                <a:ext cx="172800" cy="371400"/>
              </a:xfrm>
              <a:prstGeom prst="rect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>
                <a:off x="5629000" y="690913"/>
                <a:ext cx="172800" cy="704100"/>
              </a:xfrm>
              <a:prstGeom prst="rect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>
                <a:off x="4671138" y="566300"/>
                <a:ext cx="604500" cy="445800"/>
              </a:xfrm>
              <a:prstGeom prst="trapezoid">
                <a:avLst>
                  <a:gd name="adj" fmla="val 25000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>
                <a:off x="6083750" y="587800"/>
                <a:ext cx="604500" cy="445800"/>
              </a:xfrm>
              <a:prstGeom prst="trapezoid">
                <a:avLst>
                  <a:gd name="adj" fmla="val 25000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81" name="Google Shape;981;p31"/>
              <p:cNvCxnSpPr/>
              <p:nvPr/>
            </p:nvCxnSpPr>
            <p:spPr>
              <a:xfrm flipH="1">
                <a:off x="4687450" y="1165600"/>
                <a:ext cx="550800" cy="6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69138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  <p:cxnSp>
            <p:nvCxnSpPr>
              <p:cNvPr id="982" name="Google Shape;982;p31"/>
              <p:cNvCxnSpPr/>
              <p:nvPr/>
            </p:nvCxnSpPr>
            <p:spPr>
              <a:xfrm rot="10800000">
                <a:off x="4547975" y="1445825"/>
                <a:ext cx="1524300" cy="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69138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  <p:cxnSp>
            <p:nvCxnSpPr>
              <p:cNvPr id="983" name="Google Shape;983;p31"/>
              <p:cNvCxnSpPr/>
              <p:nvPr/>
            </p:nvCxnSpPr>
            <p:spPr>
              <a:xfrm>
                <a:off x="4597725" y="581400"/>
                <a:ext cx="0" cy="474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69138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  <p:sp>
            <p:nvSpPr>
              <p:cNvPr id="984" name="Google Shape;984;p31"/>
              <p:cNvSpPr/>
              <p:nvPr/>
            </p:nvSpPr>
            <p:spPr>
              <a:xfrm>
                <a:off x="7085650" y="652613"/>
                <a:ext cx="933947" cy="659173"/>
              </a:xfrm>
              <a:custGeom>
                <a:avLst/>
                <a:gdLst/>
                <a:ahLst/>
                <a:cxnLst/>
                <a:rect l="l" t="t" r="r" b="b"/>
                <a:pathLst>
                  <a:path w="43044" h="38475" extrusionOk="0">
                    <a:moveTo>
                      <a:pt x="0" y="21105"/>
                    </a:moveTo>
                    <a:cubicBezTo>
                      <a:pt x="1068" y="20977"/>
                      <a:pt x="4953" y="19568"/>
                      <a:pt x="6405" y="20337"/>
                    </a:cubicBezTo>
                    <a:cubicBezTo>
                      <a:pt x="7857" y="21106"/>
                      <a:pt x="8241" y="26230"/>
                      <a:pt x="8711" y="25717"/>
                    </a:cubicBezTo>
                    <a:cubicBezTo>
                      <a:pt x="9181" y="25205"/>
                      <a:pt x="8497" y="17177"/>
                      <a:pt x="9223" y="17262"/>
                    </a:cubicBezTo>
                    <a:cubicBezTo>
                      <a:pt x="9949" y="17348"/>
                      <a:pt x="12597" y="27298"/>
                      <a:pt x="13067" y="26230"/>
                    </a:cubicBezTo>
                    <a:cubicBezTo>
                      <a:pt x="13537" y="25163"/>
                      <a:pt x="11572" y="10387"/>
                      <a:pt x="12042" y="10857"/>
                    </a:cubicBezTo>
                    <a:cubicBezTo>
                      <a:pt x="12512" y="11327"/>
                      <a:pt x="15202" y="30116"/>
                      <a:pt x="15885" y="29048"/>
                    </a:cubicBezTo>
                    <a:cubicBezTo>
                      <a:pt x="16568" y="27980"/>
                      <a:pt x="15415" y="3298"/>
                      <a:pt x="16141" y="4451"/>
                    </a:cubicBezTo>
                    <a:cubicBezTo>
                      <a:pt x="16867" y="5604"/>
                      <a:pt x="19472" y="36692"/>
                      <a:pt x="20241" y="35966"/>
                    </a:cubicBezTo>
                    <a:cubicBezTo>
                      <a:pt x="21010" y="35240"/>
                      <a:pt x="20070" y="-288"/>
                      <a:pt x="20753" y="96"/>
                    </a:cubicBezTo>
                    <a:cubicBezTo>
                      <a:pt x="21436" y="480"/>
                      <a:pt x="23529" y="37461"/>
                      <a:pt x="24340" y="38272"/>
                    </a:cubicBezTo>
                    <a:cubicBezTo>
                      <a:pt x="25151" y="39083"/>
                      <a:pt x="24852" y="6416"/>
                      <a:pt x="25621" y="4964"/>
                    </a:cubicBezTo>
                    <a:cubicBezTo>
                      <a:pt x="26390" y="3512"/>
                      <a:pt x="28141" y="28151"/>
                      <a:pt x="28952" y="29560"/>
                    </a:cubicBezTo>
                    <a:cubicBezTo>
                      <a:pt x="29763" y="30969"/>
                      <a:pt x="29763" y="14017"/>
                      <a:pt x="30489" y="13419"/>
                    </a:cubicBezTo>
                    <a:cubicBezTo>
                      <a:pt x="31215" y="12821"/>
                      <a:pt x="32581" y="25503"/>
                      <a:pt x="33307" y="25973"/>
                    </a:cubicBezTo>
                    <a:cubicBezTo>
                      <a:pt x="34033" y="26443"/>
                      <a:pt x="34333" y="17091"/>
                      <a:pt x="34845" y="16237"/>
                    </a:cubicBezTo>
                    <a:cubicBezTo>
                      <a:pt x="35358" y="15383"/>
                      <a:pt x="35998" y="19184"/>
                      <a:pt x="36382" y="20849"/>
                    </a:cubicBezTo>
                    <a:cubicBezTo>
                      <a:pt x="36766" y="22515"/>
                      <a:pt x="36895" y="26230"/>
                      <a:pt x="37151" y="26230"/>
                    </a:cubicBezTo>
                    <a:cubicBezTo>
                      <a:pt x="37407" y="26230"/>
                      <a:pt x="36937" y="21447"/>
                      <a:pt x="37919" y="20849"/>
                    </a:cubicBezTo>
                    <a:cubicBezTo>
                      <a:pt x="38901" y="20251"/>
                      <a:pt x="42190" y="22344"/>
                      <a:pt x="43044" y="22643"/>
                    </a:cubicBezTo>
                  </a:path>
                </a:pathLst>
              </a:cu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5" name="Google Shape;985;p31"/>
              <p:cNvSpPr txBox="1"/>
              <p:nvPr/>
            </p:nvSpPr>
            <p:spPr>
              <a:xfrm>
                <a:off x="4804450" y="1058938"/>
                <a:ext cx="281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GB" sz="1600" b="1">
                    <a:solidFill>
                      <a:schemeClr val="tx1"/>
                    </a:solidFill>
                  </a:rPr>
                  <a:t>δ</a:t>
                </a:r>
                <a:endParaRPr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986" name="Google Shape;986;p31"/>
              <p:cNvSpPr txBox="1"/>
              <p:nvPr/>
            </p:nvSpPr>
            <p:spPr>
              <a:xfrm>
                <a:off x="5124625" y="1351150"/>
                <a:ext cx="383700" cy="4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Δ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7" name="Google Shape;987;p31"/>
              <p:cNvSpPr txBox="1"/>
              <p:nvPr/>
            </p:nvSpPr>
            <p:spPr>
              <a:xfrm>
                <a:off x="4268100" y="603500"/>
                <a:ext cx="281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GB" sz="1600" b="1">
                    <a:solidFill>
                      <a:schemeClr val="tx1"/>
                    </a:solidFill>
                  </a:rPr>
                  <a:t>G</a:t>
                </a:r>
                <a:endParaRPr sz="16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4083041" y="5102637"/>
              <a:ext cx="57259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b="1" dirty="0">
                  <a:solidFill>
                    <a:schemeClr val="tx1"/>
                  </a:solidFill>
                </a:rPr>
                <a:t>90°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97541" y="5083587"/>
              <a:ext cx="7152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b="1" dirty="0" smtClean="0">
                  <a:solidFill>
                    <a:schemeClr val="tx1"/>
                  </a:solidFill>
                </a:rPr>
                <a:t>180</a:t>
              </a:r>
              <a:r>
                <a:rPr lang="en-GB" sz="2000" b="1" dirty="0">
                  <a:solidFill>
                    <a:schemeClr val="tx1"/>
                  </a:solidFill>
                </a:rPr>
                <a:t>°</a:t>
              </a:r>
            </a:p>
          </p:txBody>
        </p:sp>
      </p:grpSp>
      <p:sp>
        <p:nvSpPr>
          <p:cNvPr id="22" name="Google Shape;336;p25"/>
          <p:cNvSpPr txBox="1"/>
          <p:nvPr/>
        </p:nvSpPr>
        <p:spPr>
          <a:xfrm>
            <a:off x="14039" y="3224544"/>
            <a:ext cx="4507664" cy="4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algn="ctr">
              <a:buClrTx/>
              <a:buSzPts val="1400"/>
            </a:pPr>
            <a:r>
              <a:rPr lang="en-GB" b="1" dirty="0">
                <a:solidFill>
                  <a:schemeClr val="tx1"/>
                </a:solidFill>
              </a:rPr>
              <a:t>Pulse Gradient </a:t>
            </a:r>
            <a:r>
              <a:rPr lang="en-GB" b="1" dirty="0" smtClean="0">
                <a:solidFill>
                  <a:schemeClr val="tx1"/>
                </a:solidFill>
              </a:rPr>
              <a:t>Spin </a:t>
            </a:r>
            <a:r>
              <a:rPr lang="en-GB" b="1" dirty="0">
                <a:solidFill>
                  <a:schemeClr val="tx1"/>
                </a:solidFill>
              </a:rPr>
              <a:t>Echo sequence </a:t>
            </a:r>
            <a:r>
              <a:rPr lang="en-GB" b="1" dirty="0" smtClean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PGSE)</a:t>
            </a:r>
            <a:endParaRPr b="1" dirty="0">
              <a:solidFill>
                <a:schemeClr val="tx1"/>
              </a:solidFill>
            </a:endParaRPr>
          </a:p>
          <a:p>
            <a:pPr marL="914400" algn="ctr">
              <a:buClrTx/>
            </a:pPr>
            <a:endParaRPr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5597" y="5164655"/>
            <a:ext cx="42161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/>
              <a:t> </a:t>
            </a:r>
            <a:r>
              <a:rPr lang="en-GB" sz="2000" i="1" dirty="0">
                <a:uFill>
                  <a:noFill/>
                </a:uFill>
                <a:hlinkClick r:id="rId3"/>
              </a:rPr>
              <a:t>Ɣ</a:t>
            </a:r>
            <a:r>
              <a:rPr lang="en-GB" sz="2000" i="1" dirty="0"/>
              <a:t> → </a:t>
            </a:r>
            <a:r>
              <a:rPr lang="en-GB" sz="1600" i="1" dirty="0"/>
              <a:t>gyromagnetic ratio</a:t>
            </a:r>
          </a:p>
          <a:p>
            <a:r>
              <a:rPr lang="en-GB" sz="2000" i="1" dirty="0"/>
              <a:t>  G → </a:t>
            </a:r>
            <a:r>
              <a:rPr lang="en-GB" sz="1600" i="1" dirty="0"/>
              <a:t>diffusion gradient strength</a:t>
            </a:r>
          </a:p>
          <a:p>
            <a:r>
              <a:rPr lang="en-GB" sz="1600" i="1" dirty="0"/>
              <a:t>   </a:t>
            </a:r>
            <a:r>
              <a:rPr lang="el-GR" sz="2000" i="1" dirty="0"/>
              <a:t>δ → </a:t>
            </a:r>
            <a:r>
              <a:rPr lang="en-GB" sz="1600" i="1" dirty="0"/>
              <a:t>duration of the diffusion-encoding pulse</a:t>
            </a:r>
          </a:p>
          <a:p>
            <a:r>
              <a:rPr lang="en-GB" sz="2000" i="1" dirty="0"/>
              <a:t>  </a:t>
            </a:r>
            <a:r>
              <a:rPr lang="el-GR" sz="2000" i="1" dirty="0"/>
              <a:t>Δ → </a:t>
            </a:r>
            <a:r>
              <a:rPr lang="en-GB" sz="1600" i="1" dirty="0"/>
              <a:t>the interval between diffusion pulses</a:t>
            </a:r>
            <a:endParaRPr lang="es-AR" sz="1600" dirty="0"/>
          </a:p>
        </p:txBody>
      </p:sp>
      <p:sp>
        <p:nvSpPr>
          <p:cNvPr id="5" name="Rectangle 4"/>
          <p:cNvSpPr/>
          <p:nvPr/>
        </p:nvSpPr>
        <p:spPr>
          <a:xfrm>
            <a:off x="3039413" y="2713350"/>
            <a:ext cx="23102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i="1" dirty="0">
                <a:solidFill>
                  <a:srgbClr val="C00000"/>
                </a:solidFill>
              </a:rPr>
              <a:t>b</a:t>
            </a:r>
            <a:r>
              <a:rPr lang="en-GB" sz="2000" i="1" dirty="0"/>
              <a:t> = </a:t>
            </a:r>
            <a:r>
              <a:rPr lang="en-GB" sz="2000" i="1" dirty="0">
                <a:uFill>
                  <a:noFill/>
                </a:uFill>
                <a:hlinkClick r:id="rId3"/>
              </a:rPr>
              <a:t>ɣ</a:t>
            </a:r>
            <a:r>
              <a:rPr lang="en-GB" sz="2000" i="1" dirty="0"/>
              <a:t>2 G</a:t>
            </a:r>
            <a:r>
              <a:rPr lang="en-GB" sz="2000" i="1" baseline="30000" dirty="0"/>
              <a:t>2</a:t>
            </a:r>
            <a:r>
              <a:rPr lang="en-GB" sz="2000" i="1" dirty="0"/>
              <a:t> </a:t>
            </a:r>
            <a:r>
              <a:rPr lang="el-GR" sz="2000" i="1" dirty="0"/>
              <a:t>δ</a:t>
            </a:r>
            <a:r>
              <a:rPr lang="el-GR" sz="2000" i="1" baseline="30000" dirty="0"/>
              <a:t>2</a:t>
            </a:r>
            <a:r>
              <a:rPr lang="el-GR" sz="2000" i="1" dirty="0"/>
              <a:t> (Δ - δ/3)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what is the b-value?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2195" y="965696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/>
              <a:t>S</a:t>
            </a:r>
            <a:r>
              <a:rPr lang="it-IT" sz="2000" b="1" baseline="-25000" dirty="0" smtClean="0"/>
              <a:t>(</a:t>
            </a:r>
            <a:r>
              <a:rPr lang="it-IT" sz="2000" b="1" baseline="-25000" dirty="0" smtClean="0">
                <a:solidFill>
                  <a:srgbClr val="C00000"/>
                </a:solidFill>
              </a:rPr>
              <a:t>b</a:t>
            </a:r>
            <a:r>
              <a:rPr lang="it-IT" sz="2000" b="1" baseline="-25000" dirty="0" smtClean="0"/>
              <a:t>)</a:t>
            </a:r>
            <a:r>
              <a:rPr lang="it-IT" sz="2000" b="1" dirty="0" smtClean="0"/>
              <a:t> = S</a:t>
            </a:r>
            <a:r>
              <a:rPr lang="it-IT" sz="2000" b="1" baseline="-25000" dirty="0" smtClean="0"/>
              <a:t>0</a:t>
            </a:r>
            <a:r>
              <a:rPr lang="it-IT" sz="2000" b="1" dirty="0" smtClean="0"/>
              <a:t> </a:t>
            </a:r>
            <a:r>
              <a:rPr lang="it-IT" sz="2000" b="1" i="1" dirty="0" smtClean="0"/>
              <a:t>e</a:t>
            </a:r>
            <a:r>
              <a:rPr lang="it-IT" sz="2000" b="1" baseline="30000" dirty="0" smtClean="0"/>
              <a:t>-</a:t>
            </a:r>
            <a:r>
              <a:rPr lang="it-IT" sz="2000" b="1" baseline="30000" dirty="0" smtClean="0">
                <a:solidFill>
                  <a:srgbClr val="C00000"/>
                </a:solidFill>
              </a:rPr>
              <a:t>b</a:t>
            </a:r>
            <a:r>
              <a:rPr lang="it-IT" sz="2000" b="1" baseline="30000" dirty="0" smtClean="0"/>
              <a:t>D</a:t>
            </a:r>
            <a:endParaRPr lang="es-AR" sz="2000" b="1" baseline="30000" dirty="0"/>
          </a:p>
        </p:txBody>
      </p:sp>
      <p:pic>
        <p:nvPicPr>
          <p:cNvPr id="6146" name="Picture 2" descr="https://www.researchgate.net/publication/307438034/figure/fig1/AS:400802943389696@1472570276064/Illustration-of-diffusion-characteristics-and-their-image-processing-Fast-diffusion_W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61" y="3238565"/>
            <a:ext cx="3651113" cy="259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999962" y="610163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Kim &amp; Kim 2016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2"/>
          <p:cNvSpPr txBox="1"/>
          <p:nvPr/>
        </p:nvSpPr>
        <p:spPr>
          <a:xfrm>
            <a:off x="152772" y="990600"/>
            <a:ext cx="8737862" cy="300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b-value increase </a:t>
            </a:r>
            <a:r>
              <a:rPr lang="en-GB" sz="1800" dirty="0" smtClean="0">
                <a:solidFill>
                  <a:schemeClr val="tx1"/>
                </a:solidFill>
                <a:sym typeface="Symbol" panose="05050102010706020507" pitchFamily="18" charset="2"/>
              </a:rPr>
              <a:t> </a:t>
            </a:r>
            <a:r>
              <a:rPr lang="en-GB" sz="1800" dirty="0" smtClean="0">
                <a:solidFill>
                  <a:schemeClr val="tx1"/>
                </a:solidFill>
              </a:rPr>
              <a:t>increased </a:t>
            </a:r>
            <a:r>
              <a:rPr lang="en-GB" sz="1800" dirty="0">
                <a:solidFill>
                  <a:schemeClr val="tx1"/>
                </a:solidFill>
              </a:rPr>
              <a:t>contrast between areas of higher and lower diffusivity</a:t>
            </a:r>
            <a:endParaRPr sz="1800" dirty="0">
              <a:solidFill>
                <a:schemeClr val="tx1"/>
              </a:solidFill>
            </a:endParaRPr>
          </a:p>
          <a:p>
            <a:pPr marL="914400"/>
            <a:endParaRPr sz="1800" dirty="0">
              <a:solidFill>
                <a:schemeClr val="tx1"/>
              </a:solidFill>
            </a:endParaRPr>
          </a:p>
          <a:p>
            <a:pPr marL="914400" lvl="1" indent="-317500">
              <a:buClr>
                <a:srgbClr val="FFFFFF"/>
              </a:buClr>
              <a:buSzPts val="1400"/>
              <a:buChar char="○"/>
            </a:pPr>
            <a:r>
              <a:rPr lang="en-GB" sz="1800" dirty="0">
                <a:solidFill>
                  <a:schemeClr val="tx1"/>
                </a:solidFill>
              </a:rPr>
              <a:t>                 Higher diffusion sensitivity</a:t>
            </a:r>
            <a:endParaRPr sz="1800" dirty="0">
              <a:solidFill>
                <a:schemeClr val="tx1"/>
              </a:solidFill>
            </a:endParaRPr>
          </a:p>
          <a:p>
            <a:pPr marL="914400"/>
            <a:endParaRPr sz="1800" dirty="0">
              <a:solidFill>
                <a:schemeClr val="tx1"/>
              </a:solidFill>
            </a:endParaRPr>
          </a:p>
          <a:p>
            <a:pPr marL="914400" lvl="1" indent="-317500">
              <a:buClr>
                <a:srgbClr val="FFFFFF"/>
              </a:buClr>
              <a:buSzPts val="1400"/>
              <a:buChar char="○"/>
            </a:pPr>
            <a:r>
              <a:rPr lang="en-GB" sz="1800" dirty="0">
                <a:solidFill>
                  <a:schemeClr val="tx1"/>
                </a:solidFill>
              </a:rPr>
              <a:t>                 Longer </a:t>
            </a:r>
            <a:r>
              <a:rPr lang="en-GB" sz="1800" dirty="0" smtClean="0">
                <a:solidFill>
                  <a:schemeClr val="tx1"/>
                </a:solidFill>
              </a:rPr>
              <a:t>diffusion time </a:t>
            </a:r>
            <a:endParaRPr sz="1800" dirty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Increasing the length of the diffusion-encoding gradient pulses </a:t>
            </a:r>
            <a:endParaRPr sz="1800" dirty="0">
              <a:solidFill>
                <a:schemeClr val="tx1"/>
              </a:solidFill>
            </a:endParaRPr>
          </a:p>
          <a:p>
            <a:pPr marL="457200"/>
            <a:r>
              <a:rPr lang="en-GB" sz="1800" dirty="0">
                <a:solidFill>
                  <a:schemeClr val="tx1"/>
                </a:solidFill>
              </a:rPr>
              <a:t>→ Increased echo time (TE) → Decreased signal-to-noise-ratio (SNR)! </a:t>
            </a:r>
            <a:endParaRPr lang="en-GB" sz="1800" dirty="0" smtClean="0">
              <a:solidFill>
                <a:schemeClr val="tx1"/>
              </a:solidFill>
            </a:endParaRPr>
          </a:p>
          <a:p>
            <a:pPr marL="457200"/>
            <a:endParaRPr lang="en-GB" sz="1800" dirty="0" smtClean="0">
              <a:solidFill>
                <a:schemeClr val="tx1"/>
              </a:solidFill>
            </a:endParaRPr>
          </a:p>
          <a:p>
            <a:pPr marL="452438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C00000"/>
                </a:solidFill>
              </a:rPr>
              <a:t>To scan with high b-value you need </a:t>
            </a:r>
            <a:r>
              <a:rPr lang="en-GB" b="1" dirty="0" smtClean="0">
                <a:solidFill>
                  <a:srgbClr val="C00000"/>
                </a:solidFill>
              </a:rPr>
              <a:t>STRONG</a:t>
            </a:r>
            <a:r>
              <a:rPr lang="en-GB" dirty="0" smtClean="0">
                <a:solidFill>
                  <a:srgbClr val="C00000"/>
                </a:solidFill>
              </a:rPr>
              <a:t> and </a:t>
            </a:r>
            <a:r>
              <a:rPr lang="en-GB" b="1" dirty="0" smtClean="0">
                <a:solidFill>
                  <a:srgbClr val="C00000"/>
                </a:solidFill>
              </a:rPr>
              <a:t>FAST</a:t>
            </a:r>
            <a:r>
              <a:rPr lang="en-GB" dirty="0" smtClean="0">
                <a:solidFill>
                  <a:srgbClr val="C00000"/>
                </a:solidFill>
              </a:rPr>
              <a:t> magnetic gradients ($$)</a:t>
            </a:r>
            <a:endParaRPr sz="1800" dirty="0">
              <a:solidFill>
                <a:srgbClr val="C00000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996" name="Google Shape;996;p32"/>
          <p:cNvSpPr txBox="1"/>
          <p:nvPr/>
        </p:nvSpPr>
        <p:spPr>
          <a:xfrm>
            <a:off x="1119630" y="1627436"/>
            <a:ext cx="32904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b="1">
                <a:solidFill>
                  <a:schemeClr val="tx1"/>
                </a:solidFill>
              </a:rPr>
              <a:t>G</a:t>
            </a:r>
            <a:endParaRPr sz="2000">
              <a:solidFill>
                <a:schemeClr val="tx1"/>
              </a:solidFill>
            </a:endParaRPr>
          </a:p>
        </p:txBody>
      </p:sp>
      <p:cxnSp>
        <p:nvCxnSpPr>
          <p:cNvPr id="997" name="Google Shape;997;p32"/>
          <p:cNvCxnSpPr/>
          <p:nvPr/>
        </p:nvCxnSpPr>
        <p:spPr>
          <a:xfrm>
            <a:off x="1536406" y="1576136"/>
            <a:ext cx="0" cy="474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998" name="Google Shape;998;p32"/>
          <p:cNvSpPr txBox="1"/>
          <p:nvPr/>
        </p:nvSpPr>
        <p:spPr>
          <a:xfrm>
            <a:off x="2261706" y="1448111"/>
            <a:ext cx="39702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>
              <a:solidFill>
                <a:schemeClr val="tx1"/>
              </a:solidFill>
            </a:endParaRPr>
          </a:p>
        </p:txBody>
      </p:sp>
      <p:sp>
        <p:nvSpPr>
          <p:cNvPr id="999" name="Google Shape;999;p32"/>
          <p:cNvSpPr txBox="1"/>
          <p:nvPr/>
        </p:nvSpPr>
        <p:spPr>
          <a:xfrm>
            <a:off x="1577405" y="2160536"/>
            <a:ext cx="448665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>
                <a:solidFill>
                  <a:schemeClr val="tx1"/>
                </a:solidFill>
              </a:rPr>
              <a:t>Δ</a:t>
            </a:r>
            <a:endParaRPr sz="1800">
              <a:solidFill>
                <a:schemeClr val="tx1"/>
              </a:solidFill>
            </a:endParaRPr>
          </a:p>
        </p:txBody>
      </p:sp>
      <p:sp>
        <p:nvSpPr>
          <p:cNvPr id="1000" name="Google Shape;1000;p32"/>
          <p:cNvSpPr txBox="1"/>
          <p:nvPr/>
        </p:nvSpPr>
        <p:spPr>
          <a:xfrm>
            <a:off x="1143555" y="2160524"/>
            <a:ext cx="32904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b="1">
                <a:solidFill>
                  <a:schemeClr val="tx1"/>
                </a:solidFill>
              </a:rPr>
              <a:t>δ</a:t>
            </a:r>
            <a:endParaRPr sz="2000">
              <a:solidFill>
                <a:schemeClr val="tx1"/>
              </a:solidFill>
            </a:endParaRPr>
          </a:p>
        </p:txBody>
      </p:sp>
      <p:cxnSp>
        <p:nvCxnSpPr>
          <p:cNvPr id="1001" name="Google Shape;1001;p32"/>
          <p:cNvCxnSpPr/>
          <p:nvPr/>
        </p:nvCxnSpPr>
        <p:spPr>
          <a:xfrm>
            <a:off x="1887706" y="2126336"/>
            <a:ext cx="0" cy="474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002" name="Google Shape;1002;p32"/>
          <p:cNvCxnSpPr/>
          <p:nvPr/>
        </p:nvCxnSpPr>
        <p:spPr>
          <a:xfrm>
            <a:off x="1501206" y="2109236"/>
            <a:ext cx="0" cy="474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004" name="Google Shape;1004;p32"/>
          <p:cNvSpPr txBox="1"/>
          <p:nvPr/>
        </p:nvSpPr>
        <p:spPr>
          <a:xfrm>
            <a:off x="118525" y="4455193"/>
            <a:ext cx="4267200" cy="112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6700" indent="-209550">
              <a:buClrTx/>
              <a:buSzPts val="1200"/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tx1"/>
                </a:solidFill>
              </a:rPr>
              <a:t>Clinical </a:t>
            </a:r>
            <a:r>
              <a:rPr lang="en-GB" sz="1600" b="1" dirty="0">
                <a:solidFill>
                  <a:schemeClr val="tx1"/>
                </a:solidFill>
              </a:rPr>
              <a:t>MRI scanners </a:t>
            </a:r>
            <a:r>
              <a:rPr lang="en-GB" sz="1600" dirty="0">
                <a:solidFill>
                  <a:schemeClr val="tx1"/>
                </a:solidFill>
              </a:rPr>
              <a:t>→ </a:t>
            </a:r>
            <a:r>
              <a:rPr lang="en-GB" sz="1600" dirty="0" err="1">
                <a:solidFill>
                  <a:schemeClr val="tx1"/>
                </a:solidFill>
              </a:rPr>
              <a:t>Gmax</a:t>
            </a:r>
            <a:r>
              <a:rPr lang="en-GB" sz="1600" dirty="0">
                <a:solidFill>
                  <a:schemeClr val="tx1"/>
                </a:solidFill>
              </a:rPr>
              <a:t> = 40 </a:t>
            </a:r>
            <a:r>
              <a:rPr lang="en-GB" sz="1600" dirty="0" err="1">
                <a:solidFill>
                  <a:schemeClr val="tx1"/>
                </a:solidFill>
              </a:rPr>
              <a:t>mT</a:t>
            </a:r>
            <a:r>
              <a:rPr lang="en-GB" sz="1600" dirty="0">
                <a:solidFill>
                  <a:schemeClr val="tx1"/>
                </a:solidFill>
              </a:rPr>
              <a:t>/m</a:t>
            </a:r>
            <a:endParaRPr sz="1600" dirty="0">
              <a:solidFill>
                <a:schemeClr val="tx1"/>
              </a:solidFill>
            </a:endParaRPr>
          </a:p>
          <a:p>
            <a:pPr marL="266700" indent="-209550">
              <a:buClrTx/>
              <a:buSzPts val="1200"/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chemeClr val="tx1"/>
                </a:solidFill>
              </a:rPr>
              <a:t>Prisma</a:t>
            </a:r>
            <a:r>
              <a:rPr lang="en-GB" sz="1600" b="1" dirty="0">
                <a:solidFill>
                  <a:schemeClr val="tx1"/>
                </a:solidFill>
              </a:rPr>
              <a:t> scanner </a:t>
            </a:r>
            <a:r>
              <a:rPr lang="en-GB" sz="1600" dirty="0">
                <a:solidFill>
                  <a:schemeClr val="tx1"/>
                </a:solidFill>
              </a:rPr>
              <a:t>→  </a:t>
            </a:r>
            <a:r>
              <a:rPr lang="en-GB" sz="1600" dirty="0" err="1">
                <a:solidFill>
                  <a:schemeClr val="tx1"/>
                </a:solidFill>
              </a:rPr>
              <a:t>Gmax</a:t>
            </a:r>
            <a:r>
              <a:rPr lang="en-GB" sz="1600" dirty="0">
                <a:solidFill>
                  <a:schemeClr val="tx1"/>
                </a:solidFill>
              </a:rPr>
              <a:t> = 80 </a:t>
            </a:r>
            <a:r>
              <a:rPr lang="en-GB" sz="1600" dirty="0" err="1">
                <a:solidFill>
                  <a:schemeClr val="tx1"/>
                </a:solidFill>
              </a:rPr>
              <a:t>mT</a:t>
            </a:r>
            <a:r>
              <a:rPr lang="en-GB" sz="1600" dirty="0">
                <a:solidFill>
                  <a:schemeClr val="tx1"/>
                </a:solidFill>
              </a:rPr>
              <a:t>/m (MGH)</a:t>
            </a:r>
            <a:endParaRPr sz="1600" dirty="0">
              <a:solidFill>
                <a:schemeClr val="tx1"/>
              </a:solidFill>
            </a:endParaRPr>
          </a:p>
          <a:p>
            <a:pPr marL="266700" indent="-209550">
              <a:buClrTx/>
              <a:buSzPts val="1200"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HCP scanners </a:t>
            </a:r>
            <a:r>
              <a:rPr lang="en-GB" sz="1600" dirty="0">
                <a:solidFill>
                  <a:schemeClr val="tx1"/>
                </a:solidFill>
              </a:rPr>
              <a:t>→ </a:t>
            </a:r>
            <a:r>
              <a:rPr lang="en-GB" sz="1600" dirty="0" err="1">
                <a:solidFill>
                  <a:schemeClr val="tx1"/>
                </a:solidFill>
              </a:rPr>
              <a:t>Gmax</a:t>
            </a:r>
            <a:r>
              <a:rPr lang="en-GB" sz="1600" dirty="0">
                <a:solidFill>
                  <a:schemeClr val="tx1"/>
                </a:solidFill>
              </a:rPr>
              <a:t> = 300 </a:t>
            </a:r>
            <a:r>
              <a:rPr lang="en-GB" sz="1600" dirty="0" err="1">
                <a:solidFill>
                  <a:schemeClr val="tx1"/>
                </a:solidFill>
              </a:rPr>
              <a:t>mT</a:t>
            </a:r>
            <a:r>
              <a:rPr lang="en-GB" sz="1600" dirty="0">
                <a:solidFill>
                  <a:schemeClr val="tx1"/>
                </a:solidFill>
              </a:rPr>
              <a:t>/m (MGH)</a:t>
            </a:r>
            <a:endParaRPr sz="1600" dirty="0">
              <a:solidFill>
                <a:schemeClr val="tx1"/>
              </a:solidFill>
            </a:endParaRPr>
          </a:p>
          <a:p>
            <a:pPr marL="266700" indent="-209550">
              <a:buClrTx/>
              <a:buSzPts val="1200"/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Some animal scanners </a:t>
            </a:r>
            <a:r>
              <a:rPr lang="en-GB" sz="1600" dirty="0">
                <a:solidFill>
                  <a:schemeClr val="tx1"/>
                </a:solidFill>
              </a:rPr>
              <a:t>→ </a:t>
            </a:r>
            <a:r>
              <a:rPr lang="en-GB" sz="1600" dirty="0" err="1">
                <a:solidFill>
                  <a:schemeClr val="tx1"/>
                </a:solidFill>
              </a:rPr>
              <a:t>Gmax</a:t>
            </a:r>
            <a:r>
              <a:rPr lang="en-GB" sz="1600" dirty="0">
                <a:solidFill>
                  <a:schemeClr val="tx1"/>
                </a:solidFill>
              </a:rPr>
              <a:t> = 1000 </a:t>
            </a:r>
            <a:r>
              <a:rPr lang="en-GB" sz="1600" dirty="0" err="1">
                <a:solidFill>
                  <a:schemeClr val="tx1"/>
                </a:solidFill>
              </a:rPr>
              <a:t>mT</a:t>
            </a:r>
            <a:r>
              <a:rPr lang="en-GB" sz="1600" dirty="0">
                <a:solidFill>
                  <a:schemeClr val="tx1"/>
                </a:solidFill>
              </a:rPr>
              <a:t>/m</a:t>
            </a:r>
            <a:endParaRPr sz="1600" dirty="0">
              <a:solidFill>
                <a:schemeClr val="tx1"/>
              </a:solidFill>
            </a:endParaRPr>
          </a:p>
          <a:p>
            <a:endParaRPr sz="1600" dirty="0">
              <a:solidFill>
                <a:schemeClr val="tx1"/>
              </a:solidFill>
            </a:endParaRPr>
          </a:p>
        </p:txBody>
      </p:sp>
      <p:graphicFrame>
        <p:nvGraphicFramePr>
          <p:cNvPr id="1005" name="Google Shape;1005;p32"/>
          <p:cNvGraphicFramePr/>
          <p:nvPr>
            <p:extLst>
              <p:ext uri="{D42A27DB-BD31-4B8C-83A1-F6EECF244321}">
                <p14:modId xmlns:p14="http://schemas.microsoft.com/office/powerpoint/2010/main" val="2971397758"/>
              </p:ext>
            </p:extLst>
          </p:nvPr>
        </p:nvGraphicFramePr>
        <p:xfrm>
          <a:off x="4721136" y="4598302"/>
          <a:ext cx="4270464" cy="1688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5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solidFill>
                            <a:schemeClr val="tx1"/>
                          </a:solidFill>
                        </a:rPr>
                        <a:t>Gmax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Desired b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Needed δ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Resulting TE</a:t>
                      </a:r>
                      <a:endParaRPr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40 </a:t>
                      </a:r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mT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/m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1000 s/mm2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24 </a:t>
                      </a:r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</a:rPr>
                        <a:t>48 ms</a:t>
                      </a:r>
                      <a:endParaRPr sz="14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1000 </a:t>
                      </a:r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mT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/m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</a:rPr>
                        <a:t>1000 s/mm2</a:t>
                      </a:r>
                      <a:endParaRPr sz="14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09" name="Google Shape;1009;p32"/>
          <p:cNvGrpSpPr/>
          <p:nvPr/>
        </p:nvGrpSpPr>
        <p:grpSpPr>
          <a:xfrm>
            <a:off x="5684417" y="1699872"/>
            <a:ext cx="3207932" cy="913579"/>
            <a:chOff x="3939300" y="566300"/>
            <a:chExt cx="4080300" cy="1215350"/>
          </a:xfrm>
        </p:grpSpPr>
        <p:cxnSp>
          <p:nvCxnSpPr>
            <p:cNvPr id="1010" name="Google Shape;1010;p32"/>
            <p:cNvCxnSpPr/>
            <p:nvPr/>
          </p:nvCxnSpPr>
          <p:spPr>
            <a:xfrm>
              <a:off x="3939300" y="1055400"/>
              <a:ext cx="4080300" cy="6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11" name="Google Shape;1011;p32"/>
            <p:cNvSpPr/>
            <p:nvPr/>
          </p:nvSpPr>
          <p:spPr>
            <a:xfrm>
              <a:off x="4009750" y="844000"/>
              <a:ext cx="172800" cy="3714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5629000" y="690913"/>
              <a:ext cx="172800" cy="7041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4671138" y="5663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6083750" y="5878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chemeClr val="tx1"/>
                </a:solidFill>
              </a:endParaRPr>
            </a:p>
          </p:txBody>
        </p:sp>
        <p:cxnSp>
          <p:nvCxnSpPr>
            <p:cNvPr id="1015" name="Google Shape;1015;p32"/>
            <p:cNvCxnSpPr/>
            <p:nvPr/>
          </p:nvCxnSpPr>
          <p:spPr>
            <a:xfrm flipH="1">
              <a:off x="4687450" y="1165600"/>
              <a:ext cx="550800" cy="6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016" name="Google Shape;1016;p32"/>
            <p:cNvCxnSpPr/>
            <p:nvPr/>
          </p:nvCxnSpPr>
          <p:spPr>
            <a:xfrm rot="10800000">
              <a:off x="4547975" y="1445825"/>
              <a:ext cx="1524300" cy="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017" name="Google Shape;1017;p32"/>
            <p:cNvCxnSpPr/>
            <p:nvPr/>
          </p:nvCxnSpPr>
          <p:spPr>
            <a:xfrm>
              <a:off x="4597725" y="581400"/>
              <a:ext cx="0" cy="4740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1018" name="Google Shape;1018;p32"/>
            <p:cNvSpPr/>
            <p:nvPr/>
          </p:nvSpPr>
          <p:spPr>
            <a:xfrm>
              <a:off x="7085650" y="652613"/>
              <a:ext cx="933947" cy="659173"/>
            </a:xfrm>
            <a:custGeom>
              <a:avLst/>
              <a:gdLst/>
              <a:ahLst/>
              <a:cxnLst/>
              <a:rect l="l" t="t" r="r" b="b"/>
              <a:pathLst>
                <a:path w="43044" h="38475" extrusionOk="0">
                  <a:moveTo>
                    <a:pt x="0" y="21105"/>
                  </a:moveTo>
                  <a:cubicBezTo>
                    <a:pt x="1068" y="20977"/>
                    <a:pt x="4953" y="19568"/>
                    <a:pt x="6405" y="20337"/>
                  </a:cubicBezTo>
                  <a:cubicBezTo>
                    <a:pt x="7857" y="21106"/>
                    <a:pt x="8241" y="26230"/>
                    <a:pt x="8711" y="25717"/>
                  </a:cubicBezTo>
                  <a:cubicBezTo>
                    <a:pt x="9181" y="25205"/>
                    <a:pt x="8497" y="17177"/>
                    <a:pt x="9223" y="17262"/>
                  </a:cubicBezTo>
                  <a:cubicBezTo>
                    <a:pt x="9949" y="17348"/>
                    <a:pt x="12597" y="27298"/>
                    <a:pt x="13067" y="26230"/>
                  </a:cubicBezTo>
                  <a:cubicBezTo>
                    <a:pt x="13537" y="25163"/>
                    <a:pt x="11572" y="10387"/>
                    <a:pt x="12042" y="10857"/>
                  </a:cubicBezTo>
                  <a:cubicBezTo>
                    <a:pt x="12512" y="11327"/>
                    <a:pt x="15202" y="30116"/>
                    <a:pt x="15885" y="29048"/>
                  </a:cubicBezTo>
                  <a:cubicBezTo>
                    <a:pt x="16568" y="27980"/>
                    <a:pt x="15415" y="3298"/>
                    <a:pt x="16141" y="4451"/>
                  </a:cubicBezTo>
                  <a:cubicBezTo>
                    <a:pt x="16867" y="5604"/>
                    <a:pt x="19472" y="36692"/>
                    <a:pt x="20241" y="35966"/>
                  </a:cubicBezTo>
                  <a:cubicBezTo>
                    <a:pt x="21010" y="35240"/>
                    <a:pt x="20070" y="-288"/>
                    <a:pt x="20753" y="96"/>
                  </a:cubicBezTo>
                  <a:cubicBezTo>
                    <a:pt x="21436" y="480"/>
                    <a:pt x="23529" y="37461"/>
                    <a:pt x="24340" y="38272"/>
                  </a:cubicBezTo>
                  <a:cubicBezTo>
                    <a:pt x="25151" y="39083"/>
                    <a:pt x="24852" y="6416"/>
                    <a:pt x="25621" y="4964"/>
                  </a:cubicBezTo>
                  <a:cubicBezTo>
                    <a:pt x="26390" y="3512"/>
                    <a:pt x="28141" y="28151"/>
                    <a:pt x="28952" y="29560"/>
                  </a:cubicBezTo>
                  <a:cubicBezTo>
                    <a:pt x="29763" y="30969"/>
                    <a:pt x="29763" y="14017"/>
                    <a:pt x="30489" y="13419"/>
                  </a:cubicBezTo>
                  <a:cubicBezTo>
                    <a:pt x="31215" y="12821"/>
                    <a:pt x="32581" y="25503"/>
                    <a:pt x="33307" y="25973"/>
                  </a:cubicBezTo>
                  <a:cubicBezTo>
                    <a:pt x="34033" y="26443"/>
                    <a:pt x="34333" y="17091"/>
                    <a:pt x="34845" y="16237"/>
                  </a:cubicBezTo>
                  <a:cubicBezTo>
                    <a:pt x="35358" y="15383"/>
                    <a:pt x="35998" y="19184"/>
                    <a:pt x="36382" y="20849"/>
                  </a:cubicBezTo>
                  <a:cubicBezTo>
                    <a:pt x="36766" y="22515"/>
                    <a:pt x="36895" y="26230"/>
                    <a:pt x="37151" y="26230"/>
                  </a:cubicBezTo>
                  <a:cubicBezTo>
                    <a:pt x="37407" y="26230"/>
                    <a:pt x="36937" y="21447"/>
                    <a:pt x="37919" y="20849"/>
                  </a:cubicBezTo>
                  <a:cubicBezTo>
                    <a:pt x="38901" y="20251"/>
                    <a:pt x="42190" y="22344"/>
                    <a:pt x="43044" y="22643"/>
                  </a:cubicBezTo>
                </a:path>
              </a:pathLst>
            </a:cu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9" name="Google Shape;1019;p32"/>
            <p:cNvSpPr txBox="1"/>
            <p:nvPr/>
          </p:nvSpPr>
          <p:spPr>
            <a:xfrm>
              <a:off x="4804450" y="1058938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δ</a:t>
              </a:r>
              <a:endParaRPr sz="1800">
                <a:solidFill>
                  <a:schemeClr val="tx1"/>
                </a:solidFill>
              </a:endParaRPr>
            </a:p>
          </p:txBody>
        </p:sp>
        <p:sp>
          <p:nvSpPr>
            <p:cNvPr id="1020" name="Google Shape;1020;p32"/>
            <p:cNvSpPr txBox="1"/>
            <p:nvPr/>
          </p:nvSpPr>
          <p:spPr>
            <a:xfrm>
              <a:off x="5124625" y="1351150"/>
              <a:ext cx="3837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>
                  <a:solidFill>
                    <a:schemeClr val="tx1"/>
                  </a:solidFill>
                </a:rPr>
                <a:t>Δ</a:t>
              </a: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021" name="Google Shape;1021;p32"/>
            <p:cNvSpPr txBox="1"/>
            <p:nvPr/>
          </p:nvSpPr>
          <p:spPr>
            <a:xfrm>
              <a:off x="4268100" y="603500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G</a:t>
              </a:r>
              <a:endParaRPr sz="180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648200" y="6227325"/>
            <a:ext cx="437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Modified from Viviana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9" name="Google Shape;1016;p32"/>
          <p:cNvCxnSpPr/>
          <p:nvPr/>
        </p:nvCxnSpPr>
        <p:spPr>
          <a:xfrm flipH="1">
            <a:off x="5774585" y="1528682"/>
            <a:ext cx="2759815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" name="Rectangle 2"/>
          <p:cNvSpPr/>
          <p:nvPr/>
        </p:nvSpPr>
        <p:spPr>
          <a:xfrm>
            <a:off x="7022048" y="1330510"/>
            <a:ext cx="50607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TE</a:t>
            </a:r>
            <a:endParaRPr lang="es-AR" b="1" dirty="0">
              <a:solidFill>
                <a:srgbClr val="C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why is the b-value important?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7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2"/>
          <p:cNvSpPr txBox="1"/>
          <p:nvPr/>
        </p:nvSpPr>
        <p:spPr>
          <a:xfrm>
            <a:off x="152772" y="990600"/>
            <a:ext cx="8737862" cy="300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b-value increase </a:t>
            </a:r>
            <a:r>
              <a:rPr lang="en-GB" sz="1800" dirty="0" smtClean="0">
                <a:solidFill>
                  <a:schemeClr val="tx1"/>
                </a:solidFill>
                <a:sym typeface="Symbol" panose="05050102010706020507" pitchFamily="18" charset="2"/>
              </a:rPr>
              <a:t> </a:t>
            </a:r>
            <a:r>
              <a:rPr lang="en-GB" sz="1800" dirty="0" smtClean="0">
                <a:solidFill>
                  <a:schemeClr val="tx1"/>
                </a:solidFill>
              </a:rPr>
              <a:t>increased </a:t>
            </a:r>
            <a:r>
              <a:rPr lang="en-GB" sz="1800" dirty="0">
                <a:solidFill>
                  <a:schemeClr val="tx1"/>
                </a:solidFill>
              </a:rPr>
              <a:t>contrast between areas of higher and lower diffusivity</a:t>
            </a:r>
            <a:endParaRPr sz="1800" dirty="0">
              <a:solidFill>
                <a:schemeClr val="tx1"/>
              </a:solidFill>
            </a:endParaRPr>
          </a:p>
          <a:p>
            <a:pPr marL="914400"/>
            <a:endParaRPr sz="1800" dirty="0">
              <a:solidFill>
                <a:schemeClr val="tx1"/>
              </a:solidFill>
            </a:endParaRPr>
          </a:p>
          <a:p>
            <a:pPr marL="914400" lvl="1" indent="-317500">
              <a:buClr>
                <a:srgbClr val="FFFFFF"/>
              </a:buClr>
              <a:buSzPts val="1400"/>
              <a:buChar char="○"/>
            </a:pPr>
            <a:r>
              <a:rPr lang="en-GB" sz="1800" dirty="0">
                <a:solidFill>
                  <a:schemeClr val="tx1"/>
                </a:solidFill>
              </a:rPr>
              <a:t>                 Higher diffusion sensitivity</a:t>
            </a:r>
            <a:endParaRPr sz="1800" dirty="0">
              <a:solidFill>
                <a:schemeClr val="tx1"/>
              </a:solidFill>
            </a:endParaRPr>
          </a:p>
          <a:p>
            <a:pPr marL="914400"/>
            <a:endParaRPr sz="1800" dirty="0">
              <a:solidFill>
                <a:schemeClr val="tx1"/>
              </a:solidFill>
            </a:endParaRPr>
          </a:p>
          <a:p>
            <a:pPr marL="914400" lvl="1" indent="-317500">
              <a:buClr>
                <a:srgbClr val="FFFFFF"/>
              </a:buClr>
              <a:buSzPts val="1400"/>
              <a:buChar char="○"/>
            </a:pPr>
            <a:r>
              <a:rPr lang="en-GB" sz="1800" dirty="0">
                <a:solidFill>
                  <a:schemeClr val="tx1"/>
                </a:solidFill>
              </a:rPr>
              <a:t>                 Longer </a:t>
            </a:r>
            <a:r>
              <a:rPr lang="en-GB" sz="1800" dirty="0" smtClean="0">
                <a:solidFill>
                  <a:schemeClr val="tx1"/>
                </a:solidFill>
              </a:rPr>
              <a:t>diffusion time </a:t>
            </a:r>
            <a:endParaRPr sz="1800" dirty="0">
              <a:solidFill>
                <a:schemeClr val="tx1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Increasing the length of the diffusion-encoding gradient pulses </a:t>
            </a:r>
            <a:endParaRPr sz="1800" dirty="0">
              <a:solidFill>
                <a:schemeClr val="tx1"/>
              </a:solidFill>
            </a:endParaRPr>
          </a:p>
          <a:p>
            <a:pPr marL="457200"/>
            <a:r>
              <a:rPr lang="en-GB" sz="1800" dirty="0">
                <a:solidFill>
                  <a:schemeClr val="tx1"/>
                </a:solidFill>
              </a:rPr>
              <a:t>→ Increased echo time (TE) → Decreased signal-to-noise-ratio (SNR)! </a:t>
            </a:r>
            <a:endParaRPr lang="en-GB" sz="1800" dirty="0" smtClean="0">
              <a:solidFill>
                <a:schemeClr val="tx1"/>
              </a:solidFill>
            </a:endParaRPr>
          </a:p>
          <a:p>
            <a:pPr marL="457200"/>
            <a:endParaRPr lang="en-GB" sz="1800" dirty="0" smtClean="0">
              <a:solidFill>
                <a:schemeClr val="tx1"/>
              </a:solidFill>
            </a:endParaRPr>
          </a:p>
          <a:p>
            <a:pPr marL="452438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C00000"/>
                </a:solidFill>
              </a:rPr>
              <a:t>To scan with high b-value you need </a:t>
            </a:r>
            <a:r>
              <a:rPr lang="en-GB" b="1" dirty="0" smtClean="0">
                <a:solidFill>
                  <a:srgbClr val="C00000"/>
                </a:solidFill>
              </a:rPr>
              <a:t>STRONG</a:t>
            </a:r>
            <a:r>
              <a:rPr lang="en-GB" dirty="0" smtClean="0">
                <a:solidFill>
                  <a:srgbClr val="C00000"/>
                </a:solidFill>
              </a:rPr>
              <a:t> and </a:t>
            </a:r>
            <a:r>
              <a:rPr lang="en-GB" b="1" dirty="0" smtClean="0">
                <a:solidFill>
                  <a:srgbClr val="C00000"/>
                </a:solidFill>
              </a:rPr>
              <a:t>FAST</a:t>
            </a:r>
            <a:r>
              <a:rPr lang="en-GB" dirty="0" smtClean="0">
                <a:solidFill>
                  <a:srgbClr val="C00000"/>
                </a:solidFill>
              </a:rPr>
              <a:t> magnetic gradients ($$)</a:t>
            </a:r>
            <a:endParaRPr sz="1800" dirty="0">
              <a:solidFill>
                <a:srgbClr val="C00000"/>
              </a:solidFill>
            </a:endParaRPr>
          </a:p>
          <a:p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996" name="Google Shape;996;p32"/>
          <p:cNvSpPr txBox="1"/>
          <p:nvPr/>
        </p:nvSpPr>
        <p:spPr>
          <a:xfrm>
            <a:off x="1119630" y="1627436"/>
            <a:ext cx="32904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b="1">
                <a:solidFill>
                  <a:schemeClr val="tx1"/>
                </a:solidFill>
              </a:rPr>
              <a:t>G</a:t>
            </a:r>
            <a:endParaRPr sz="2000">
              <a:solidFill>
                <a:schemeClr val="tx1"/>
              </a:solidFill>
            </a:endParaRPr>
          </a:p>
        </p:txBody>
      </p:sp>
      <p:cxnSp>
        <p:nvCxnSpPr>
          <p:cNvPr id="997" name="Google Shape;997;p32"/>
          <p:cNvCxnSpPr/>
          <p:nvPr/>
        </p:nvCxnSpPr>
        <p:spPr>
          <a:xfrm>
            <a:off x="1536406" y="1576136"/>
            <a:ext cx="0" cy="474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998" name="Google Shape;998;p32"/>
          <p:cNvSpPr txBox="1"/>
          <p:nvPr/>
        </p:nvSpPr>
        <p:spPr>
          <a:xfrm>
            <a:off x="2261706" y="1448111"/>
            <a:ext cx="39702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>
              <a:solidFill>
                <a:schemeClr val="tx1"/>
              </a:solidFill>
            </a:endParaRPr>
          </a:p>
        </p:txBody>
      </p:sp>
      <p:sp>
        <p:nvSpPr>
          <p:cNvPr id="999" name="Google Shape;999;p32"/>
          <p:cNvSpPr txBox="1"/>
          <p:nvPr/>
        </p:nvSpPr>
        <p:spPr>
          <a:xfrm>
            <a:off x="1577405" y="2160536"/>
            <a:ext cx="448665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>
                <a:solidFill>
                  <a:schemeClr val="tx1"/>
                </a:solidFill>
              </a:rPr>
              <a:t>Δ</a:t>
            </a:r>
            <a:endParaRPr sz="1800">
              <a:solidFill>
                <a:schemeClr val="tx1"/>
              </a:solidFill>
            </a:endParaRPr>
          </a:p>
        </p:txBody>
      </p:sp>
      <p:sp>
        <p:nvSpPr>
          <p:cNvPr id="1000" name="Google Shape;1000;p32"/>
          <p:cNvSpPr txBox="1"/>
          <p:nvPr/>
        </p:nvSpPr>
        <p:spPr>
          <a:xfrm>
            <a:off x="1143555" y="2160524"/>
            <a:ext cx="329045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000" b="1">
                <a:solidFill>
                  <a:schemeClr val="tx1"/>
                </a:solidFill>
              </a:rPr>
              <a:t>δ</a:t>
            </a:r>
            <a:endParaRPr sz="2000">
              <a:solidFill>
                <a:schemeClr val="tx1"/>
              </a:solidFill>
            </a:endParaRPr>
          </a:p>
        </p:txBody>
      </p:sp>
      <p:cxnSp>
        <p:nvCxnSpPr>
          <p:cNvPr id="1001" name="Google Shape;1001;p32"/>
          <p:cNvCxnSpPr/>
          <p:nvPr/>
        </p:nvCxnSpPr>
        <p:spPr>
          <a:xfrm>
            <a:off x="1887706" y="2126336"/>
            <a:ext cx="0" cy="474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002" name="Google Shape;1002;p32"/>
          <p:cNvCxnSpPr/>
          <p:nvPr/>
        </p:nvCxnSpPr>
        <p:spPr>
          <a:xfrm>
            <a:off x="1501206" y="2109236"/>
            <a:ext cx="0" cy="474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1009" name="Google Shape;1009;p32"/>
          <p:cNvGrpSpPr/>
          <p:nvPr/>
        </p:nvGrpSpPr>
        <p:grpSpPr>
          <a:xfrm>
            <a:off x="5684417" y="1699872"/>
            <a:ext cx="3207932" cy="913579"/>
            <a:chOff x="3939300" y="566300"/>
            <a:chExt cx="4080300" cy="1215350"/>
          </a:xfrm>
        </p:grpSpPr>
        <p:cxnSp>
          <p:nvCxnSpPr>
            <p:cNvPr id="1010" name="Google Shape;1010;p32"/>
            <p:cNvCxnSpPr/>
            <p:nvPr/>
          </p:nvCxnSpPr>
          <p:spPr>
            <a:xfrm>
              <a:off x="3939300" y="1055400"/>
              <a:ext cx="4080300" cy="6300"/>
            </a:xfrm>
            <a:prstGeom prst="straightConnector1">
              <a:avLst/>
            </a:prstGeom>
            <a:noFill/>
            <a:ln w="19050" cap="flat" cmpd="sng">
              <a:solidFill>
                <a:srgbClr val="E69138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011" name="Google Shape;1011;p32"/>
            <p:cNvSpPr/>
            <p:nvPr/>
          </p:nvSpPr>
          <p:spPr>
            <a:xfrm>
              <a:off x="4009750" y="844000"/>
              <a:ext cx="172800" cy="3714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5629000" y="690913"/>
              <a:ext cx="172800" cy="7041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4671138" y="5663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6083750" y="5878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>
                <a:solidFill>
                  <a:schemeClr val="tx1"/>
                </a:solidFill>
              </a:endParaRPr>
            </a:p>
          </p:txBody>
        </p:sp>
        <p:cxnSp>
          <p:nvCxnSpPr>
            <p:cNvPr id="1015" name="Google Shape;1015;p32"/>
            <p:cNvCxnSpPr/>
            <p:nvPr/>
          </p:nvCxnSpPr>
          <p:spPr>
            <a:xfrm flipH="1">
              <a:off x="4687450" y="1165600"/>
              <a:ext cx="550800" cy="6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016" name="Google Shape;1016;p32"/>
            <p:cNvCxnSpPr/>
            <p:nvPr/>
          </p:nvCxnSpPr>
          <p:spPr>
            <a:xfrm rot="10800000">
              <a:off x="4547975" y="1445825"/>
              <a:ext cx="1524300" cy="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017" name="Google Shape;1017;p32"/>
            <p:cNvCxnSpPr/>
            <p:nvPr/>
          </p:nvCxnSpPr>
          <p:spPr>
            <a:xfrm>
              <a:off x="4597725" y="581400"/>
              <a:ext cx="0" cy="4740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1018" name="Google Shape;1018;p32"/>
            <p:cNvSpPr/>
            <p:nvPr/>
          </p:nvSpPr>
          <p:spPr>
            <a:xfrm>
              <a:off x="7085650" y="652613"/>
              <a:ext cx="933947" cy="659173"/>
            </a:xfrm>
            <a:custGeom>
              <a:avLst/>
              <a:gdLst/>
              <a:ahLst/>
              <a:cxnLst/>
              <a:rect l="l" t="t" r="r" b="b"/>
              <a:pathLst>
                <a:path w="43044" h="38475" extrusionOk="0">
                  <a:moveTo>
                    <a:pt x="0" y="21105"/>
                  </a:moveTo>
                  <a:cubicBezTo>
                    <a:pt x="1068" y="20977"/>
                    <a:pt x="4953" y="19568"/>
                    <a:pt x="6405" y="20337"/>
                  </a:cubicBezTo>
                  <a:cubicBezTo>
                    <a:pt x="7857" y="21106"/>
                    <a:pt x="8241" y="26230"/>
                    <a:pt x="8711" y="25717"/>
                  </a:cubicBezTo>
                  <a:cubicBezTo>
                    <a:pt x="9181" y="25205"/>
                    <a:pt x="8497" y="17177"/>
                    <a:pt x="9223" y="17262"/>
                  </a:cubicBezTo>
                  <a:cubicBezTo>
                    <a:pt x="9949" y="17348"/>
                    <a:pt x="12597" y="27298"/>
                    <a:pt x="13067" y="26230"/>
                  </a:cubicBezTo>
                  <a:cubicBezTo>
                    <a:pt x="13537" y="25163"/>
                    <a:pt x="11572" y="10387"/>
                    <a:pt x="12042" y="10857"/>
                  </a:cubicBezTo>
                  <a:cubicBezTo>
                    <a:pt x="12512" y="11327"/>
                    <a:pt x="15202" y="30116"/>
                    <a:pt x="15885" y="29048"/>
                  </a:cubicBezTo>
                  <a:cubicBezTo>
                    <a:pt x="16568" y="27980"/>
                    <a:pt x="15415" y="3298"/>
                    <a:pt x="16141" y="4451"/>
                  </a:cubicBezTo>
                  <a:cubicBezTo>
                    <a:pt x="16867" y="5604"/>
                    <a:pt x="19472" y="36692"/>
                    <a:pt x="20241" y="35966"/>
                  </a:cubicBezTo>
                  <a:cubicBezTo>
                    <a:pt x="21010" y="35240"/>
                    <a:pt x="20070" y="-288"/>
                    <a:pt x="20753" y="96"/>
                  </a:cubicBezTo>
                  <a:cubicBezTo>
                    <a:pt x="21436" y="480"/>
                    <a:pt x="23529" y="37461"/>
                    <a:pt x="24340" y="38272"/>
                  </a:cubicBezTo>
                  <a:cubicBezTo>
                    <a:pt x="25151" y="39083"/>
                    <a:pt x="24852" y="6416"/>
                    <a:pt x="25621" y="4964"/>
                  </a:cubicBezTo>
                  <a:cubicBezTo>
                    <a:pt x="26390" y="3512"/>
                    <a:pt x="28141" y="28151"/>
                    <a:pt x="28952" y="29560"/>
                  </a:cubicBezTo>
                  <a:cubicBezTo>
                    <a:pt x="29763" y="30969"/>
                    <a:pt x="29763" y="14017"/>
                    <a:pt x="30489" y="13419"/>
                  </a:cubicBezTo>
                  <a:cubicBezTo>
                    <a:pt x="31215" y="12821"/>
                    <a:pt x="32581" y="25503"/>
                    <a:pt x="33307" y="25973"/>
                  </a:cubicBezTo>
                  <a:cubicBezTo>
                    <a:pt x="34033" y="26443"/>
                    <a:pt x="34333" y="17091"/>
                    <a:pt x="34845" y="16237"/>
                  </a:cubicBezTo>
                  <a:cubicBezTo>
                    <a:pt x="35358" y="15383"/>
                    <a:pt x="35998" y="19184"/>
                    <a:pt x="36382" y="20849"/>
                  </a:cubicBezTo>
                  <a:cubicBezTo>
                    <a:pt x="36766" y="22515"/>
                    <a:pt x="36895" y="26230"/>
                    <a:pt x="37151" y="26230"/>
                  </a:cubicBezTo>
                  <a:cubicBezTo>
                    <a:pt x="37407" y="26230"/>
                    <a:pt x="36937" y="21447"/>
                    <a:pt x="37919" y="20849"/>
                  </a:cubicBezTo>
                  <a:cubicBezTo>
                    <a:pt x="38901" y="20251"/>
                    <a:pt x="42190" y="22344"/>
                    <a:pt x="43044" y="22643"/>
                  </a:cubicBezTo>
                </a:path>
              </a:pathLst>
            </a:cu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9" name="Google Shape;1019;p32"/>
            <p:cNvSpPr txBox="1"/>
            <p:nvPr/>
          </p:nvSpPr>
          <p:spPr>
            <a:xfrm>
              <a:off x="4804450" y="1058938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δ</a:t>
              </a:r>
              <a:endParaRPr sz="1800">
                <a:solidFill>
                  <a:schemeClr val="tx1"/>
                </a:solidFill>
              </a:endParaRPr>
            </a:p>
          </p:txBody>
        </p:sp>
        <p:sp>
          <p:nvSpPr>
            <p:cNvPr id="1020" name="Google Shape;1020;p32"/>
            <p:cNvSpPr txBox="1"/>
            <p:nvPr/>
          </p:nvSpPr>
          <p:spPr>
            <a:xfrm>
              <a:off x="5124625" y="1351150"/>
              <a:ext cx="3837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>
                  <a:solidFill>
                    <a:schemeClr val="tx1"/>
                  </a:solidFill>
                </a:rPr>
                <a:t>Δ</a:t>
              </a: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021" name="Google Shape;1021;p32"/>
            <p:cNvSpPr txBox="1"/>
            <p:nvPr/>
          </p:nvSpPr>
          <p:spPr>
            <a:xfrm>
              <a:off x="4268100" y="603500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G</a:t>
              </a:r>
              <a:endParaRPr sz="180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Google Shape;1016;p32"/>
          <p:cNvCxnSpPr/>
          <p:nvPr/>
        </p:nvCxnSpPr>
        <p:spPr>
          <a:xfrm flipH="1">
            <a:off x="5774585" y="1528682"/>
            <a:ext cx="2759815" cy="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" name="Rectangle 2"/>
          <p:cNvSpPr/>
          <p:nvPr/>
        </p:nvSpPr>
        <p:spPr>
          <a:xfrm>
            <a:off x="7022048" y="1330510"/>
            <a:ext cx="50607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rgbClr val="C00000"/>
                </a:solidFill>
              </a:rPr>
              <a:t>TE</a:t>
            </a:r>
            <a:endParaRPr lang="es-AR" b="1" dirty="0">
              <a:solidFill>
                <a:srgbClr val="C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why is the b-value important?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4" y="3961149"/>
            <a:ext cx="8593943" cy="26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33"/>
          <p:cNvGrpSpPr/>
          <p:nvPr/>
        </p:nvGrpSpPr>
        <p:grpSpPr>
          <a:xfrm>
            <a:off x="354406" y="3414223"/>
            <a:ext cx="786485" cy="705136"/>
            <a:chOff x="335919" y="2691936"/>
            <a:chExt cx="1348800" cy="1241437"/>
          </a:xfrm>
        </p:grpSpPr>
        <p:sp>
          <p:nvSpPr>
            <p:cNvPr id="1027" name="Google Shape;1027;p33"/>
            <p:cNvSpPr/>
            <p:nvPr/>
          </p:nvSpPr>
          <p:spPr>
            <a:xfrm>
              <a:off x="335919" y="26919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339793" y="304972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9" name="Google Shape;1029;p33"/>
            <p:cNvSpPr/>
            <p:nvPr/>
          </p:nvSpPr>
          <p:spPr>
            <a:xfrm>
              <a:off x="339793" y="3310006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0" name="Google Shape;1030;p33"/>
            <p:cNvSpPr/>
            <p:nvPr/>
          </p:nvSpPr>
          <p:spPr>
            <a:xfrm>
              <a:off x="339793" y="357029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1" name="Google Shape;1031;p33"/>
            <p:cNvSpPr/>
            <p:nvPr/>
          </p:nvSpPr>
          <p:spPr>
            <a:xfrm>
              <a:off x="339793" y="2789436"/>
              <a:ext cx="1326409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2" name="Google Shape;1032;p33"/>
            <p:cNvSpPr/>
            <p:nvPr/>
          </p:nvSpPr>
          <p:spPr>
            <a:xfrm>
              <a:off x="395606" y="2858201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543212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690819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838425" y="3118486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98603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120744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1428851" y="2988343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1281244" y="2923272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395606" y="3183557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543212" y="3248628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771450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999688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1227926" y="3246782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1465147" y="3164855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919056" y="3376924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1361876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395606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543212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690819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838425" y="3669734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86031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1133638" y="3604663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1355048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1502654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1207441" y="3474520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558370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77977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1001189" y="2853504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1001189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122259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410763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1517812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1296402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558370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148796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779779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470087" y="2923912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69" name="Google Shape;1069;p33"/>
            <p:cNvSpPr/>
            <p:nvPr/>
          </p:nvSpPr>
          <p:spPr>
            <a:xfrm>
              <a:off x="396284" y="3184197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D5A6B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70" name="Google Shape;1070;p33"/>
            <p:cNvSpPr/>
            <p:nvPr/>
          </p:nvSpPr>
          <p:spPr>
            <a:xfrm>
              <a:off x="435413" y="3426955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3C47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71" name="Google Shape;1071;p33"/>
            <p:cNvSpPr/>
            <p:nvPr/>
          </p:nvSpPr>
          <p:spPr>
            <a:xfrm>
              <a:off x="545343" y="2741775"/>
              <a:ext cx="873974" cy="1827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072" name="Google Shape;1072;p33"/>
            <p:cNvSpPr/>
            <p:nvPr/>
          </p:nvSpPr>
          <p:spPr>
            <a:xfrm flipH="1">
              <a:off x="395542" y="3781431"/>
              <a:ext cx="1135369" cy="819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1073" name="Google Shape;1073;p33"/>
          <p:cNvGrpSpPr/>
          <p:nvPr/>
        </p:nvGrpSpPr>
        <p:grpSpPr>
          <a:xfrm>
            <a:off x="2146622" y="3404069"/>
            <a:ext cx="1759118" cy="1554567"/>
            <a:chOff x="3149550" y="2435350"/>
            <a:chExt cx="745800" cy="679800"/>
          </a:xfrm>
        </p:grpSpPr>
        <p:cxnSp>
          <p:nvCxnSpPr>
            <p:cNvPr id="1074" name="Google Shape;1074;p33"/>
            <p:cNvCxnSpPr/>
            <p:nvPr/>
          </p:nvCxnSpPr>
          <p:spPr>
            <a:xfrm>
              <a:off x="3149550" y="2772287"/>
              <a:ext cx="745800" cy="57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33"/>
            <p:cNvCxnSpPr/>
            <p:nvPr/>
          </p:nvCxnSpPr>
          <p:spPr>
            <a:xfrm rot="10800000">
              <a:off x="3520340" y="2435350"/>
              <a:ext cx="4200" cy="6798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76" name="Google Shape;1076;p33"/>
          <p:cNvCxnSpPr/>
          <p:nvPr/>
        </p:nvCxnSpPr>
        <p:spPr>
          <a:xfrm rot="10800000">
            <a:off x="3007313" y="3578618"/>
            <a:ext cx="18900" cy="563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077" name="Google Shape;1077;p33"/>
          <p:cNvGrpSpPr/>
          <p:nvPr/>
        </p:nvGrpSpPr>
        <p:grpSpPr>
          <a:xfrm rot="10800000">
            <a:off x="372275" y="4207395"/>
            <a:ext cx="745886" cy="697688"/>
            <a:chOff x="335919" y="2691936"/>
            <a:chExt cx="1348800" cy="1241437"/>
          </a:xfrm>
        </p:grpSpPr>
        <p:sp>
          <p:nvSpPr>
            <p:cNvPr id="1078" name="Google Shape;1078;p33"/>
            <p:cNvSpPr/>
            <p:nvPr/>
          </p:nvSpPr>
          <p:spPr>
            <a:xfrm>
              <a:off x="335919" y="26919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339793" y="304972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0" name="Google Shape;1080;p33"/>
            <p:cNvSpPr/>
            <p:nvPr/>
          </p:nvSpPr>
          <p:spPr>
            <a:xfrm>
              <a:off x="339793" y="3310006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1" name="Google Shape;1081;p33"/>
            <p:cNvSpPr/>
            <p:nvPr/>
          </p:nvSpPr>
          <p:spPr>
            <a:xfrm>
              <a:off x="339793" y="357029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2" name="Google Shape;1082;p33"/>
            <p:cNvSpPr/>
            <p:nvPr/>
          </p:nvSpPr>
          <p:spPr>
            <a:xfrm>
              <a:off x="339793" y="2789436"/>
              <a:ext cx="1326409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3" name="Google Shape;1083;p33"/>
            <p:cNvSpPr/>
            <p:nvPr/>
          </p:nvSpPr>
          <p:spPr>
            <a:xfrm>
              <a:off x="395606" y="2858201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543212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690819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838425" y="3118486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98603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120744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1428851" y="2988343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1281244" y="2923272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395606" y="3183557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543212" y="3248628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771450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999688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1227926" y="3246782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1465147" y="3164855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19056" y="3376924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361876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395606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543212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690819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838425" y="3669734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986031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133638" y="3604663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355048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502654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207441" y="3474520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558370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77977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1001189" y="2853504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1001189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122259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410763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1517812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1296402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558370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1148796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779779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470087" y="2923912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20" name="Google Shape;1120;p33"/>
            <p:cNvSpPr/>
            <p:nvPr/>
          </p:nvSpPr>
          <p:spPr>
            <a:xfrm>
              <a:off x="396284" y="3184197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D5A6B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21" name="Google Shape;1121;p33"/>
            <p:cNvSpPr/>
            <p:nvPr/>
          </p:nvSpPr>
          <p:spPr>
            <a:xfrm>
              <a:off x="435413" y="3426955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3C47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22" name="Google Shape;1122;p33"/>
            <p:cNvSpPr/>
            <p:nvPr/>
          </p:nvSpPr>
          <p:spPr>
            <a:xfrm>
              <a:off x="545343" y="2741775"/>
              <a:ext cx="873974" cy="1827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23" name="Google Shape;1123;p33"/>
            <p:cNvSpPr/>
            <p:nvPr/>
          </p:nvSpPr>
          <p:spPr>
            <a:xfrm flipH="1">
              <a:off x="395542" y="3781431"/>
              <a:ext cx="1135369" cy="819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1124" name="Google Shape;1124;p33"/>
          <p:cNvGrpSpPr/>
          <p:nvPr/>
        </p:nvGrpSpPr>
        <p:grpSpPr>
          <a:xfrm rot="-5400000">
            <a:off x="1274805" y="4179451"/>
            <a:ext cx="710413" cy="753552"/>
            <a:chOff x="335919" y="2691936"/>
            <a:chExt cx="1348800" cy="1241437"/>
          </a:xfrm>
        </p:grpSpPr>
        <p:sp>
          <p:nvSpPr>
            <p:cNvPr id="1125" name="Google Shape;1125;p33"/>
            <p:cNvSpPr/>
            <p:nvPr/>
          </p:nvSpPr>
          <p:spPr>
            <a:xfrm>
              <a:off x="335919" y="26919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39793" y="304972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7" name="Google Shape;1127;p33"/>
            <p:cNvSpPr/>
            <p:nvPr/>
          </p:nvSpPr>
          <p:spPr>
            <a:xfrm>
              <a:off x="339793" y="3310006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8" name="Google Shape;1128;p33"/>
            <p:cNvSpPr/>
            <p:nvPr/>
          </p:nvSpPr>
          <p:spPr>
            <a:xfrm>
              <a:off x="339793" y="357029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9" name="Google Shape;1129;p33"/>
            <p:cNvSpPr/>
            <p:nvPr/>
          </p:nvSpPr>
          <p:spPr>
            <a:xfrm>
              <a:off x="339793" y="2789436"/>
              <a:ext cx="1326409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0" name="Google Shape;1130;p33"/>
            <p:cNvSpPr/>
            <p:nvPr/>
          </p:nvSpPr>
          <p:spPr>
            <a:xfrm>
              <a:off x="395606" y="2858201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543212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90819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838425" y="3118486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98603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20744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428851" y="2988343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1281244" y="2923272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395606" y="3183557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543212" y="3248628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771450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999688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227926" y="3246782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465147" y="3164855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919056" y="3376924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1361876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395606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543212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690819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838425" y="3669734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986031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133638" y="3604663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1355048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1502654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1207441" y="3474520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558370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77977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1001189" y="2853504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001189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22259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410763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517812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296402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558370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148796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779779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470087" y="2923912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67" name="Google Shape;1167;p33"/>
            <p:cNvSpPr/>
            <p:nvPr/>
          </p:nvSpPr>
          <p:spPr>
            <a:xfrm>
              <a:off x="396284" y="3184197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D5A6B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68" name="Google Shape;1168;p33"/>
            <p:cNvSpPr/>
            <p:nvPr/>
          </p:nvSpPr>
          <p:spPr>
            <a:xfrm>
              <a:off x="435413" y="3426955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3C47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69" name="Google Shape;1169;p33"/>
            <p:cNvSpPr/>
            <p:nvPr/>
          </p:nvSpPr>
          <p:spPr>
            <a:xfrm>
              <a:off x="545343" y="2741775"/>
              <a:ext cx="873974" cy="1827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170" name="Google Shape;1170;p33"/>
            <p:cNvSpPr/>
            <p:nvPr/>
          </p:nvSpPr>
          <p:spPr>
            <a:xfrm flipH="1">
              <a:off x="395542" y="3781431"/>
              <a:ext cx="1135369" cy="819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1171" name="Google Shape;1171;p33"/>
          <p:cNvGrpSpPr/>
          <p:nvPr/>
        </p:nvGrpSpPr>
        <p:grpSpPr>
          <a:xfrm rot="5400000">
            <a:off x="1274805" y="3382376"/>
            <a:ext cx="710413" cy="753552"/>
            <a:chOff x="335919" y="2691936"/>
            <a:chExt cx="1348800" cy="1241437"/>
          </a:xfrm>
        </p:grpSpPr>
        <p:sp>
          <p:nvSpPr>
            <p:cNvPr id="1172" name="Google Shape;1172;p33"/>
            <p:cNvSpPr/>
            <p:nvPr/>
          </p:nvSpPr>
          <p:spPr>
            <a:xfrm>
              <a:off x="335919" y="26919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339793" y="304972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4" name="Google Shape;1174;p33"/>
            <p:cNvSpPr/>
            <p:nvPr/>
          </p:nvSpPr>
          <p:spPr>
            <a:xfrm>
              <a:off x="339793" y="3310006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5" name="Google Shape;1175;p33"/>
            <p:cNvSpPr/>
            <p:nvPr/>
          </p:nvSpPr>
          <p:spPr>
            <a:xfrm>
              <a:off x="339793" y="3570291"/>
              <a:ext cx="1340107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6" name="Google Shape;1176;p33"/>
            <p:cNvSpPr/>
            <p:nvPr/>
          </p:nvSpPr>
          <p:spPr>
            <a:xfrm>
              <a:off x="339793" y="2789436"/>
              <a:ext cx="1326409" cy="219132"/>
            </a:xfrm>
            <a:custGeom>
              <a:avLst/>
              <a:gdLst/>
              <a:ahLst/>
              <a:cxnLst/>
              <a:rect l="l" t="t" r="r" b="b"/>
              <a:pathLst>
                <a:path w="55342" h="10265" extrusionOk="0">
                  <a:moveTo>
                    <a:pt x="0" y="0"/>
                  </a:moveTo>
                  <a:cubicBezTo>
                    <a:pt x="4313" y="1708"/>
                    <a:pt x="16654" y="10121"/>
                    <a:pt x="25878" y="10249"/>
                  </a:cubicBezTo>
                  <a:cubicBezTo>
                    <a:pt x="35102" y="10377"/>
                    <a:pt x="50431" y="2349"/>
                    <a:pt x="55342" y="769"/>
                  </a:cubicBezTo>
                </a:path>
              </a:pathLst>
            </a:custGeom>
            <a:noFill/>
            <a:ln w="28575" cap="flat" cmpd="sng">
              <a:solidFill>
                <a:srgbClr val="FFD9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7" name="Google Shape;1177;p33"/>
            <p:cNvSpPr/>
            <p:nvPr/>
          </p:nvSpPr>
          <p:spPr>
            <a:xfrm>
              <a:off x="395606" y="2858201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543212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690819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838425" y="3118486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98603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1207441" y="3053414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1428851" y="2988343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1281244" y="2923272"/>
              <a:ext cx="136800" cy="103800"/>
            </a:xfrm>
            <a:prstGeom prst="ellipse">
              <a:avLst/>
            </a:prstGeom>
            <a:solidFill>
              <a:srgbClr val="8E7CC3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395606" y="3183557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543212" y="3248628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71450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999688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1227926" y="3246782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1465147" y="3164855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919056" y="3376924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1361876" y="3311853"/>
              <a:ext cx="136800" cy="103800"/>
            </a:xfrm>
            <a:prstGeom prst="ellipse">
              <a:avLst/>
            </a:prstGeom>
            <a:solidFill>
              <a:srgbClr val="D5A6BD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395606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543212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690819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38425" y="3669734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986031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1133638" y="3604663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1355048" y="35395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1502654" y="3409449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1207441" y="3474520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558370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77977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1001189" y="2853504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1001189" y="2723361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1222599" y="278843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410763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1517812" y="3699430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1296402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558370" y="3764502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1148796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779779" y="3829573"/>
              <a:ext cx="136800" cy="103800"/>
            </a:xfrm>
            <a:prstGeom prst="ellipse">
              <a:avLst/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470087" y="2923912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8E7CC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214" name="Google Shape;1214;p33"/>
            <p:cNvSpPr/>
            <p:nvPr/>
          </p:nvSpPr>
          <p:spPr>
            <a:xfrm>
              <a:off x="396284" y="3184197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D5A6B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215" name="Google Shape;1215;p33"/>
            <p:cNvSpPr/>
            <p:nvPr/>
          </p:nvSpPr>
          <p:spPr>
            <a:xfrm>
              <a:off x="435413" y="3426955"/>
              <a:ext cx="1135369" cy="219239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3C47D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216" name="Google Shape;1216;p33"/>
            <p:cNvSpPr/>
            <p:nvPr/>
          </p:nvSpPr>
          <p:spPr>
            <a:xfrm>
              <a:off x="545343" y="2741775"/>
              <a:ext cx="873974" cy="1827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217" name="Google Shape;1217;p33"/>
            <p:cNvSpPr/>
            <p:nvPr/>
          </p:nvSpPr>
          <p:spPr>
            <a:xfrm flipH="1">
              <a:off x="395542" y="3781431"/>
              <a:ext cx="1135369" cy="81980"/>
            </a:xfrm>
            <a:custGeom>
              <a:avLst/>
              <a:gdLst/>
              <a:ahLst/>
              <a:cxnLst/>
              <a:rect l="l" t="t" r="r" b="b"/>
              <a:pathLst>
                <a:path w="46887" h="10270" extrusionOk="0">
                  <a:moveTo>
                    <a:pt x="0" y="0"/>
                  </a:moveTo>
                  <a:cubicBezTo>
                    <a:pt x="1238" y="1666"/>
                    <a:pt x="3459" y="8755"/>
                    <a:pt x="7430" y="9993"/>
                  </a:cubicBezTo>
                  <a:cubicBezTo>
                    <a:pt x="11401" y="11231"/>
                    <a:pt x="18704" y="7686"/>
                    <a:pt x="23828" y="7430"/>
                  </a:cubicBezTo>
                  <a:cubicBezTo>
                    <a:pt x="28952" y="7174"/>
                    <a:pt x="35870" y="9523"/>
                    <a:pt x="38176" y="8455"/>
                  </a:cubicBezTo>
                  <a:cubicBezTo>
                    <a:pt x="40482" y="7388"/>
                    <a:pt x="36211" y="1794"/>
                    <a:pt x="37663" y="1025"/>
                  </a:cubicBezTo>
                  <a:cubicBezTo>
                    <a:pt x="39115" y="256"/>
                    <a:pt x="45350" y="3373"/>
                    <a:pt x="46887" y="3843"/>
                  </a:cubicBezTo>
                </a:path>
              </a:pathLst>
            </a:custGeom>
            <a:noFill/>
            <a:ln w="19050" cap="flat" cmpd="sng">
              <a:solidFill>
                <a:srgbClr val="9FC5E8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cxnSp>
        <p:nvCxnSpPr>
          <p:cNvPr id="1218" name="Google Shape;1218;p33"/>
          <p:cNvCxnSpPr/>
          <p:nvPr/>
        </p:nvCxnSpPr>
        <p:spPr>
          <a:xfrm rot="10800000" flipH="1">
            <a:off x="3042650" y="3643275"/>
            <a:ext cx="217200" cy="474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19" name="Google Shape;1219;p33"/>
          <p:cNvCxnSpPr/>
          <p:nvPr/>
        </p:nvCxnSpPr>
        <p:spPr>
          <a:xfrm rot="10800000" flipH="1">
            <a:off x="3030900" y="3754750"/>
            <a:ext cx="387600" cy="417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0" name="Google Shape;1220;p33"/>
          <p:cNvCxnSpPr/>
          <p:nvPr/>
        </p:nvCxnSpPr>
        <p:spPr>
          <a:xfrm rot="10800000" flipH="1">
            <a:off x="3042650" y="3901550"/>
            <a:ext cx="481500" cy="2526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1" name="Google Shape;1221;p33"/>
          <p:cNvCxnSpPr/>
          <p:nvPr/>
        </p:nvCxnSpPr>
        <p:spPr>
          <a:xfrm>
            <a:off x="3036775" y="4165875"/>
            <a:ext cx="581400" cy="29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2" name="Google Shape;1222;p33"/>
          <p:cNvCxnSpPr/>
          <p:nvPr/>
        </p:nvCxnSpPr>
        <p:spPr>
          <a:xfrm>
            <a:off x="3042650" y="4171750"/>
            <a:ext cx="569700" cy="2583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3" name="Google Shape;1223;p33"/>
          <p:cNvCxnSpPr/>
          <p:nvPr/>
        </p:nvCxnSpPr>
        <p:spPr>
          <a:xfrm>
            <a:off x="3030900" y="4171750"/>
            <a:ext cx="463800" cy="411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4" name="Google Shape;1224;p33"/>
          <p:cNvCxnSpPr/>
          <p:nvPr/>
        </p:nvCxnSpPr>
        <p:spPr>
          <a:xfrm>
            <a:off x="3042650" y="4171750"/>
            <a:ext cx="264300" cy="610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5" name="Google Shape;1225;p33"/>
          <p:cNvCxnSpPr/>
          <p:nvPr/>
        </p:nvCxnSpPr>
        <p:spPr>
          <a:xfrm>
            <a:off x="3030900" y="4183500"/>
            <a:ext cx="93900" cy="634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6" name="Google Shape;1226;p33"/>
          <p:cNvCxnSpPr/>
          <p:nvPr/>
        </p:nvCxnSpPr>
        <p:spPr>
          <a:xfrm>
            <a:off x="3030900" y="4160050"/>
            <a:ext cx="0" cy="628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7" name="Google Shape;1227;p33"/>
          <p:cNvCxnSpPr/>
          <p:nvPr/>
        </p:nvCxnSpPr>
        <p:spPr>
          <a:xfrm flipH="1">
            <a:off x="2791988" y="4262028"/>
            <a:ext cx="176100" cy="463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8" name="Google Shape;1228;p33"/>
          <p:cNvCxnSpPr/>
          <p:nvPr/>
        </p:nvCxnSpPr>
        <p:spPr>
          <a:xfrm flipH="1">
            <a:off x="2592100" y="4201100"/>
            <a:ext cx="421200" cy="4245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29" name="Google Shape;1229;p33"/>
          <p:cNvCxnSpPr/>
          <p:nvPr/>
        </p:nvCxnSpPr>
        <p:spPr>
          <a:xfrm flipH="1">
            <a:off x="2486588" y="4226053"/>
            <a:ext cx="481500" cy="2526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30" name="Google Shape;1230;p33"/>
          <p:cNvCxnSpPr/>
          <p:nvPr/>
        </p:nvCxnSpPr>
        <p:spPr>
          <a:xfrm rot="10800000">
            <a:off x="2392563" y="4184928"/>
            <a:ext cx="581400" cy="29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31" name="Google Shape;1231;p33"/>
          <p:cNvCxnSpPr/>
          <p:nvPr/>
        </p:nvCxnSpPr>
        <p:spPr>
          <a:xfrm rot="10800000">
            <a:off x="2398388" y="3950153"/>
            <a:ext cx="569700" cy="2583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32" name="Google Shape;1232;p33"/>
          <p:cNvCxnSpPr/>
          <p:nvPr/>
        </p:nvCxnSpPr>
        <p:spPr>
          <a:xfrm rot="10800000">
            <a:off x="2516038" y="3797453"/>
            <a:ext cx="463800" cy="411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33" name="Google Shape;1233;p33"/>
          <p:cNvCxnSpPr/>
          <p:nvPr/>
        </p:nvCxnSpPr>
        <p:spPr>
          <a:xfrm rot="10800000">
            <a:off x="2703788" y="3597653"/>
            <a:ext cx="264300" cy="610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34" name="Google Shape;1234;p33"/>
          <p:cNvCxnSpPr/>
          <p:nvPr/>
        </p:nvCxnSpPr>
        <p:spPr>
          <a:xfrm rot="10800000">
            <a:off x="2885938" y="3562503"/>
            <a:ext cx="93900" cy="634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235" name="Google Shape;1235;p33"/>
          <p:cNvGrpSpPr/>
          <p:nvPr/>
        </p:nvGrpSpPr>
        <p:grpSpPr>
          <a:xfrm rot="2515170">
            <a:off x="2665694" y="3738118"/>
            <a:ext cx="720978" cy="784363"/>
            <a:chOff x="6270969" y="3495164"/>
            <a:chExt cx="720963" cy="784346"/>
          </a:xfrm>
        </p:grpSpPr>
        <p:cxnSp>
          <p:nvCxnSpPr>
            <p:cNvPr id="1236" name="Google Shape;1236;p33"/>
            <p:cNvCxnSpPr/>
            <p:nvPr/>
          </p:nvCxnSpPr>
          <p:spPr>
            <a:xfrm rot="10800000">
              <a:off x="6632616" y="3505076"/>
              <a:ext cx="11100" cy="3522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37" name="Google Shape;1237;p33"/>
            <p:cNvCxnSpPr/>
            <p:nvPr/>
          </p:nvCxnSpPr>
          <p:spPr>
            <a:xfrm rot="10800000" flipH="1">
              <a:off x="6653389" y="3552270"/>
              <a:ext cx="103500" cy="2901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38" name="Google Shape;1238;p33"/>
            <p:cNvCxnSpPr/>
            <p:nvPr/>
          </p:nvCxnSpPr>
          <p:spPr>
            <a:xfrm rot="10800000" flipH="1">
              <a:off x="6646474" y="3615164"/>
              <a:ext cx="228000" cy="2607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39" name="Google Shape;1239;p33"/>
            <p:cNvCxnSpPr/>
            <p:nvPr/>
          </p:nvCxnSpPr>
          <p:spPr>
            <a:xfrm rot="10800000" flipH="1">
              <a:off x="6653389" y="3707061"/>
              <a:ext cx="283500" cy="1578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0" name="Google Shape;1240;p33"/>
            <p:cNvCxnSpPr/>
            <p:nvPr/>
          </p:nvCxnSpPr>
          <p:spPr>
            <a:xfrm>
              <a:off x="6649932" y="3872191"/>
              <a:ext cx="342000" cy="183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1" name="Google Shape;1241;p33"/>
            <p:cNvCxnSpPr/>
            <p:nvPr/>
          </p:nvCxnSpPr>
          <p:spPr>
            <a:xfrm>
              <a:off x="6653389" y="3875864"/>
              <a:ext cx="335400" cy="1614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2" name="Google Shape;1242;p33"/>
            <p:cNvCxnSpPr/>
            <p:nvPr/>
          </p:nvCxnSpPr>
          <p:spPr>
            <a:xfrm>
              <a:off x="6646474" y="3875864"/>
              <a:ext cx="273000" cy="2568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3" name="Google Shape;1243;p33"/>
            <p:cNvCxnSpPr/>
            <p:nvPr/>
          </p:nvCxnSpPr>
          <p:spPr>
            <a:xfrm>
              <a:off x="6653389" y="3875864"/>
              <a:ext cx="155400" cy="3819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4" name="Google Shape;1244;p33"/>
            <p:cNvCxnSpPr/>
            <p:nvPr/>
          </p:nvCxnSpPr>
          <p:spPr>
            <a:xfrm>
              <a:off x="6646474" y="3883210"/>
              <a:ext cx="55200" cy="3963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5" name="Google Shape;1245;p33"/>
            <p:cNvCxnSpPr/>
            <p:nvPr/>
          </p:nvCxnSpPr>
          <p:spPr>
            <a:xfrm>
              <a:off x="6646474" y="3868549"/>
              <a:ext cx="0" cy="3927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6" name="Google Shape;1246;p33"/>
            <p:cNvCxnSpPr/>
            <p:nvPr/>
          </p:nvCxnSpPr>
          <p:spPr>
            <a:xfrm flipH="1">
              <a:off x="6506011" y="3932303"/>
              <a:ext cx="103500" cy="2901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7" name="Google Shape;1247;p33"/>
            <p:cNvCxnSpPr/>
            <p:nvPr/>
          </p:nvCxnSpPr>
          <p:spPr>
            <a:xfrm flipH="1">
              <a:off x="6388317" y="3894213"/>
              <a:ext cx="247800" cy="2652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8" name="Google Shape;1248;p33"/>
            <p:cNvCxnSpPr/>
            <p:nvPr/>
          </p:nvCxnSpPr>
          <p:spPr>
            <a:xfrm flipH="1">
              <a:off x="6326011" y="3909813"/>
              <a:ext cx="283500" cy="1578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49" name="Google Shape;1249;p33"/>
            <p:cNvCxnSpPr/>
            <p:nvPr/>
          </p:nvCxnSpPr>
          <p:spPr>
            <a:xfrm rot="10800000">
              <a:off x="6270969" y="3884182"/>
              <a:ext cx="342000" cy="183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50" name="Google Shape;1250;p33"/>
            <p:cNvCxnSpPr/>
            <p:nvPr/>
          </p:nvCxnSpPr>
          <p:spPr>
            <a:xfrm rot="10800000">
              <a:off x="6274111" y="3737410"/>
              <a:ext cx="335400" cy="1614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51" name="Google Shape;1251;p33"/>
            <p:cNvCxnSpPr/>
            <p:nvPr/>
          </p:nvCxnSpPr>
          <p:spPr>
            <a:xfrm rot="10800000">
              <a:off x="6343426" y="3642010"/>
              <a:ext cx="273000" cy="2568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52" name="Google Shape;1252;p33"/>
            <p:cNvCxnSpPr/>
            <p:nvPr/>
          </p:nvCxnSpPr>
          <p:spPr>
            <a:xfrm rot="10800000">
              <a:off x="6454111" y="3516910"/>
              <a:ext cx="155400" cy="3819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53" name="Google Shape;1253;p33"/>
            <p:cNvCxnSpPr/>
            <p:nvPr/>
          </p:nvCxnSpPr>
          <p:spPr>
            <a:xfrm rot="10800000">
              <a:off x="6561226" y="3495164"/>
              <a:ext cx="55200" cy="3963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pic>
        <p:nvPicPr>
          <p:cNvPr id="1254" name="Google Shape;1254;p33"/>
          <p:cNvPicPr preferRelativeResize="0"/>
          <p:nvPr/>
        </p:nvPicPr>
        <p:blipFill rotWithShape="1">
          <a:blip r:embed="rId3">
            <a:alphaModFix/>
          </a:blip>
          <a:srcRect t="2605" r="24986" b="47097"/>
          <a:stretch/>
        </p:blipFill>
        <p:spPr>
          <a:xfrm>
            <a:off x="6526175" y="4676800"/>
            <a:ext cx="2427950" cy="8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33"/>
          <p:cNvPicPr preferRelativeResize="0"/>
          <p:nvPr/>
        </p:nvPicPr>
        <p:blipFill rotWithShape="1">
          <a:blip r:embed="rId3">
            <a:alphaModFix/>
          </a:blip>
          <a:srcRect l="78921" t="27403" b="22297"/>
          <a:stretch/>
        </p:blipFill>
        <p:spPr>
          <a:xfrm>
            <a:off x="4974761" y="3142812"/>
            <a:ext cx="682225" cy="8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33"/>
          <p:cNvSpPr txBox="1"/>
          <p:nvPr/>
        </p:nvSpPr>
        <p:spPr>
          <a:xfrm>
            <a:off x="5669309" y="3361475"/>
            <a:ext cx="2906253" cy="45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dirty="0" smtClean="0">
                <a:solidFill>
                  <a:schemeClr val="tx1"/>
                </a:solidFill>
              </a:rPr>
              <a:t>B</a:t>
            </a:r>
            <a:r>
              <a:rPr lang="en-GB" sz="2400" b="1" baseline="-25000" dirty="0" smtClean="0">
                <a:solidFill>
                  <a:schemeClr val="tx1"/>
                </a:solidFill>
              </a:rPr>
              <a:t>0</a:t>
            </a:r>
            <a:r>
              <a:rPr lang="en-GB" sz="2400" b="1" dirty="0" smtClean="0">
                <a:solidFill>
                  <a:schemeClr val="tx1"/>
                </a:solidFill>
              </a:rPr>
              <a:t> </a:t>
            </a:r>
            <a:r>
              <a:rPr lang="en-GB" sz="2400" b="1" dirty="0">
                <a:solidFill>
                  <a:schemeClr val="tx1"/>
                </a:solidFill>
              </a:rPr>
              <a:t>baseline image</a:t>
            </a:r>
            <a:endParaRPr sz="2400" b="1" dirty="0">
              <a:solidFill>
                <a:schemeClr val="tx1"/>
              </a:solidFill>
            </a:endParaRPr>
          </a:p>
        </p:txBody>
      </p:sp>
      <p:pic>
        <p:nvPicPr>
          <p:cNvPr id="1257" name="Google Shape;1257;p33"/>
          <p:cNvPicPr preferRelativeResize="0"/>
          <p:nvPr/>
        </p:nvPicPr>
        <p:blipFill rotWithShape="1">
          <a:blip r:embed="rId3">
            <a:alphaModFix/>
          </a:blip>
          <a:srcRect t="51193" r="24986" b="1890"/>
          <a:stretch/>
        </p:blipFill>
        <p:spPr>
          <a:xfrm>
            <a:off x="4009725" y="4679350"/>
            <a:ext cx="2427950" cy="82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8" name="Google Shape;1258;p33"/>
          <p:cNvCxnSpPr/>
          <p:nvPr/>
        </p:nvCxnSpPr>
        <p:spPr>
          <a:xfrm rot="10800000" flipH="1">
            <a:off x="6835225" y="4084753"/>
            <a:ext cx="306300" cy="585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59" name="Google Shape;1259;p33"/>
          <p:cNvCxnSpPr/>
          <p:nvPr/>
        </p:nvCxnSpPr>
        <p:spPr>
          <a:xfrm rot="10800000" flipH="1">
            <a:off x="5191369" y="4349441"/>
            <a:ext cx="91200" cy="2271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60" name="Google Shape;1260;p33"/>
          <p:cNvCxnSpPr/>
          <p:nvPr/>
        </p:nvCxnSpPr>
        <p:spPr>
          <a:xfrm rot="10800000">
            <a:off x="7447488" y="4071853"/>
            <a:ext cx="264300" cy="610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61" name="Google Shape;1261;p33"/>
          <p:cNvCxnSpPr/>
          <p:nvPr/>
        </p:nvCxnSpPr>
        <p:spPr>
          <a:xfrm rot="10800000">
            <a:off x="5975969" y="4352441"/>
            <a:ext cx="89100" cy="2211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62" name="Google Shape;1262;p33"/>
          <p:cNvCxnSpPr/>
          <p:nvPr/>
        </p:nvCxnSpPr>
        <p:spPr>
          <a:xfrm flipH="1">
            <a:off x="4293350" y="4349291"/>
            <a:ext cx="102900" cy="2274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63" name="Google Shape;1263;p33"/>
          <p:cNvCxnSpPr/>
          <p:nvPr/>
        </p:nvCxnSpPr>
        <p:spPr>
          <a:xfrm flipH="1">
            <a:off x="8575563" y="4093303"/>
            <a:ext cx="229800" cy="5679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68" name="Google Shape;1268;p33"/>
          <p:cNvSpPr txBox="1"/>
          <p:nvPr/>
        </p:nvSpPr>
        <p:spPr>
          <a:xfrm>
            <a:off x="-29022" y="855018"/>
            <a:ext cx="8487222" cy="203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6700" indent="-1270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800" dirty="0" smtClean="0"/>
              <a:t>In a voxel </a:t>
            </a:r>
          </a:p>
          <a:p>
            <a:pPr marL="719138" lvl="1" indent="-285750">
              <a:buSzPts val="1400"/>
              <a:buFont typeface="Symbol" panose="05050102010706020507" pitchFamily="18" charset="2"/>
              <a:buChar char="Þ"/>
            </a:pPr>
            <a:r>
              <a:rPr lang="en-GB" dirty="0" smtClean="0"/>
              <a:t>many </a:t>
            </a:r>
            <a:r>
              <a:rPr lang="en-GB" dirty="0"/>
              <a:t>possible </a:t>
            </a:r>
            <a:r>
              <a:rPr lang="it-IT" dirty="0" smtClean="0"/>
              <a:t>orientations for molecular diffusion</a:t>
            </a:r>
          </a:p>
          <a:p>
            <a:pPr marL="719138" lvl="1" indent="-285750">
              <a:buSzPts val="1400"/>
              <a:buFont typeface="Symbol" panose="05050102010706020507" pitchFamily="18" charset="2"/>
              <a:buChar char="Þ"/>
            </a:pPr>
            <a:r>
              <a:rPr lang="it-IT" dirty="0"/>
              <a:t>m</a:t>
            </a:r>
            <a:r>
              <a:rPr lang="it-IT" dirty="0" smtClean="0"/>
              <a:t>any different levels of diffusion </a:t>
            </a:r>
          </a:p>
          <a:p>
            <a:pPr marL="596900" lvl="1">
              <a:buSzPts val="1400"/>
            </a:pPr>
            <a:endParaRPr lang="it-IT" sz="1800" dirty="0" smtClean="0"/>
          </a:p>
          <a:p>
            <a:pPr marL="266700" indent="-127000">
              <a:buClrTx/>
              <a:buSzPts val="1400"/>
              <a:buFont typeface="Arial" panose="020B0604020202020204" pitchFamily="34" charset="0"/>
              <a:buChar char="•"/>
            </a:pPr>
            <a:r>
              <a:rPr lang="it-IT" sz="1800" dirty="0" smtClean="0"/>
              <a:t>Ideally you want to acquire diffusion MRI data with</a:t>
            </a:r>
          </a:p>
          <a:p>
            <a:pPr marL="719138" lvl="1" indent="-317500">
              <a:buSzPts val="1400"/>
              <a:buFont typeface="Courier New" panose="02070309020205020404" pitchFamily="49" charset="0"/>
              <a:buChar char="o"/>
            </a:pPr>
            <a:r>
              <a:rPr lang="it-IT" dirty="0" smtClean="0"/>
              <a:t>Different b-values (sensitivity to different ranges of diffusion)</a:t>
            </a:r>
          </a:p>
          <a:p>
            <a:pPr marL="719138" lvl="1" indent="-317500">
              <a:buSzPts val="1400"/>
              <a:buFont typeface="Courier New" panose="02070309020205020404" pitchFamily="49" charset="0"/>
              <a:buChar char="o"/>
            </a:pPr>
            <a:r>
              <a:rPr lang="it-IT" dirty="0" smtClean="0"/>
              <a:t>Multiple gradient-encoding directions for each b-value (sensitivity in 3D space)</a:t>
            </a:r>
            <a:endParaRPr lang="it-IT" dirty="0" smtClean="0"/>
          </a:p>
          <a:p>
            <a:pPr marL="914400" lvl="1" indent="-317500">
              <a:buSzPts val="1400"/>
              <a:buFont typeface="Arial" panose="020B0604020202020204" pitchFamily="34" charset="0"/>
              <a:buChar char="•"/>
            </a:pPr>
            <a:endParaRPr dirty="0"/>
          </a:p>
          <a:p>
            <a:pPr marL="457200"/>
            <a:endParaRPr sz="1800" dirty="0"/>
          </a:p>
        </p:txBody>
      </p:sp>
      <p:cxnSp>
        <p:nvCxnSpPr>
          <p:cNvPr id="1269" name="Google Shape;1269;p33"/>
          <p:cNvCxnSpPr/>
          <p:nvPr/>
        </p:nvCxnSpPr>
        <p:spPr>
          <a:xfrm>
            <a:off x="2624150" y="5102066"/>
            <a:ext cx="306000" cy="54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70" name="Google Shape;1270;p33"/>
          <p:cNvCxnSpPr/>
          <p:nvPr/>
        </p:nvCxnSpPr>
        <p:spPr>
          <a:xfrm>
            <a:off x="2624150" y="5600700"/>
            <a:ext cx="783300" cy="132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71" name="Google Shape;1271;p33"/>
          <p:cNvSpPr txBox="1"/>
          <p:nvPr/>
        </p:nvSpPr>
        <p:spPr>
          <a:xfrm>
            <a:off x="2534400" y="5033250"/>
            <a:ext cx="8853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>
                <a:solidFill>
                  <a:schemeClr val="tx1"/>
                </a:solidFill>
              </a:rPr>
              <a:t>b1</a:t>
            </a:r>
            <a:endParaRPr sz="2400" b="1">
              <a:solidFill>
                <a:schemeClr val="tx1"/>
              </a:solidFill>
            </a:endParaRPr>
          </a:p>
        </p:txBody>
      </p:sp>
      <p:sp>
        <p:nvSpPr>
          <p:cNvPr id="1272" name="Google Shape;1272;p33"/>
          <p:cNvSpPr txBox="1"/>
          <p:nvPr/>
        </p:nvSpPr>
        <p:spPr>
          <a:xfrm>
            <a:off x="2533200" y="5536750"/>
            <a:ext cx="8853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b2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250" name="Google Shape;857;p29"/>
          <p:cNvSpPr txBox="1"/>
          <p:nvPr/>
        </p:nvSpPr>
        <p:spPr>
          <a:xfrm>
            <a:off x="4060850" y="5427510"/>
            <a:ext cx="5040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>
                <a:solidFill>
                  <a:schemeClr val="tx1"/>
                </a:solidFill>
              </a:rPr>
              <a:t>g1b1  </a:t>
            </a:r>
            <a:r>
              <a:rPr lang="en-GB" b="1" dirty="0" smtClean="0">
                <a:solidFill>
                  <a:schemeClr val="tx1"/>
                </a:solidFill>
              </a:rPr>
              <a:t>     </a:t>
            </a:r>
            <a:r>
              <a:rPr lang="en-GB" b="1" dirty="0">
                <a:solidFill>
                  <a:schemeClr val="tx1"/>
                </a:solidFill>
              </a:rPr>
              <a:t>g2b1      </a:t>
            </a:r>
            <a:r>
              <a:rPr lang="en-GB" b="1" dirty="0" smtClean="0">
                <a:solidFill>
                  <a:schemeClr val="tx1"/>
                </a:solidFill>
              </a:rPr>
              <a:t> g3b1      </a:t>
            </a:r>
            <a:r>
              <a:rPr lang="en-GB" b="1" dirty="0">
                <a:solidFill>
                  <a:schemeClr val="tx1"/>
                </a:solidFill>
              </a:rPr>
              <a:t>g4b2    </a:t>
            </a:r>
            <a:r>
              <a:rPr lang="en-GB" b="1" dirty="0" smtClean="0">
                <a:solidFill>
                  <a:schemeClr val="tx1"/>
                </a:solidFill>
              </a:rPr>
              <a:t>    g5b2         </a:t>
            </a:r>
            <a:r>
              <a:rPr lang="en-GB" b="1" dirty="0">
                <a:solidFill>
                  <a:schemeClr val="tx1"/>
                </a:solidFill>
              </a:rPr>
              <a:t>g6b2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3086976" y="6276626"/>
            <a:ext cx="437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Modified from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Viviana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5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b-value</a:t>
            </a:r>
            <a:r>
              <a:rPr lang="en-GB" sz="3600" dirty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and gradient directions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028" y="954150"/>
            <a:ext cx="3601972" cy="1131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43014" y="2019783"/>
            <a:ext cx="187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Derek Jones, 2010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9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" grpId="0"/>
      <p:bldP spid="1271" grpId="0"/>
      <p:bldP spid="1272" grpId="0"/>
      <p:bldP spid="250" grpId="0"/>
      <p:bldP spid="2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3426197" y="3666225"/>
            <a:ext cx="559736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3985932" y="3666225"/>
            <a:ext cx="563461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4518302" y="3666225"/>
            <a:ext cx="536417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5081906" y="3666225"/>
            <a:ext cx="533789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6536200" y="3694618"/>
            <a:ext cx="415498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dirty="0">
                <a:solidFill>
                  <a:schemeClr val="tx2"/>
                </a:solidFill>
                <a:latin typeface="Arial" panose="020B0604020202020204" pitchFamily="34" charset="0"/>
              </a:rPr>
              <a:t>...</a:t>
            </a:r>
            <a:endParaRPr lang="es-AR" altLang="es-AR" sz="2146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9" name="Cube 8"/>
          <p:cNvSpPr/>
          <p:nvPr/>
        </p:nvSpPr>
        <p:spPr>
          <a:xfrm>
            <a:off x="5731171" y="3666225"/>
            <a:ext cx="687127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10" name="Cube 9"/>
          <p:cNvSpPr/>
          <p:nvPr/>
        </p:nvSpPr>
        <p:spPr>
          <a:xfrm>
            <a:off x="7068004" y="3663386"/>
            <a:ext cx="738934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96576" y="3712612"/>
            <a:ext cx="176683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Diffusion MRI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acquisition </a:t>
            </a:r>
            <a:endParaRPr lang="it-IT" altLang="es-AR" sz="16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Schemes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00" dirty="0" smtClean="0">
                <a:solidFill>
                  <a:schemeClr val="tx2"/>
                </a:solidFill>
                <a:latin typeface="Arial" panose="020B0604020202020204" pitchFamily="34" charset="0"/>
              </a:rPr>
              <a:t>(single/multishell)</a:t>
            </a:r>
            <a:endParaRPr lang="es-AR" altLang="es-AR" sz="16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2" name="Cube 11"/>
          <p:cNvSpPr/>
          <p:nvPr/>
        </p:nvSpPr>
        <p:spPr>
          <a:xfrm>
            <a:off x="3370298" y="4346239"/>
            <a:ext cx="528109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3" name="Cube 12"/>
          <p:cNvSpPr/>
          <p:nvPr/>
        </p:nvSpPr>
        <p:spPr>
          <a:xfrm>
            <a:off x="8344195" y="4343400"/>
            <a:ext cx="549406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4" name="TextBox 19"/>
          <p:cNvSpPr txBox="1">
            <a:spLocks noChangeArrowheads="1"/>
          </p:cNvSpPr>
          <p:nvPr/>
        </p:nvSpPr>
        <p:spPr bwMode="auto">
          <a:xfrm>
            <a:off x="4605681" y="4360223"/>
            <a:ext cx="415498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dirty="0">
                <a:solidFill>
                  <a:schemeClr val="tx2"/>
                </a:solidFill>
                <a:latin typeface="Arial" panose="020B0604020202020204" pitchFamily="34" charset="0"/>
              </a:rPr>
              <a:t>...</a:t>
            </a:r>
            <a:endParaRPr lang="es-AR" altLang="es-AR" sz="2146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3943838" y="4344820"/>
            <a:ext cx="701818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16" name="Cube 15"/>
          <p:cNvSpPr/>
          <p:nvPr/>
        </p:nvSpPr>
        <p:spPr>
          <a:xfrm>
            <a:off x="4953000" y="4343400"/>
            <a:ext cx="706670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17" name="Cube 16"/>
          <p:cNvSpPr/>
          <p:nvPr/>
        </p:nvSpPr>
        <p:spPr>
          <a:xfrm>
            <a:off x="5656298" y="4339142"/>
            <a:ext cx="600515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6993400" y="4364695"/>
            <a:ext cx="415498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>
                <a:solidFill>
                  <a:schemeClr val="tx2"/>
                </a:solidFill>
                <a:latin typeface="Arial" panose="020B0604020202020204" pitchFamily="34" charset="0"/>
              </a:rPr>
              <a:t>...</a:t>
            </a:r>
            <a:endParaRPr lang="es-AR" altLang="es-AR" sz="2146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6326081" y="4337722"/>
            <a:ext cx="701817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20" name="Cube 19"/>
          <p:cNvSpPr/>
          <p:nvPr/>
        </p:nvSpPr>
        <p:spPr>
          <a:xfrm>
            <a:off x="7330504" y="4336294"/>
            <a:ext cx="727609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8018497" y="4364695"/>
            <a:ext cx="478837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dirty="0">
                <a:solidFill>
                  <a:schemeClr val="tx2"/>
                </a:solidFill>
                <a:latin typeface="Arial" panose="020B0604020202020204" pitchFamily="34" charset="0"/>
              </a:rPr>
              <a:t>...</a:t>
            </a:r>
            <a:endParaRPr lang="es-AR" altLang="es-AR" sz="2146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1732418" y="3636412"/>
            <a:ext cx="342480" cy="1189671"/>
          </a:xfrm>
          <a:prstGeom prst="leftBrace">
            <a:avLst>
              <a:gd name="adj1" fmla="val 30310"/>
              <a:gd name="adj2" fmla="val 483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AR" sz="1252"/>
          </a:p>
        </p:txBody>
      </p:sp>
      <p:sp>
        <p:nvSpPr>
          <p:cNvPr id="23" name="Rectangle 28"/>
          <p:cNvSpPr>
            <a:spLocks noChangeArrowheads="1"/>
          </p:cNvSpPr>
          <p:nvPr/>
        </p:nvSpPr>
        <p:spPr bwMode="auto">
          <a:xfrm>
            <a:off x="1866386" y="4454134"/>
            <a:ext cx="1423788" cy="31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431" b="1">
                <a:solidFill>
                  <a:schemeClr val="tx2"/>
                </a:solidFill>
                <a:latin typeface="Arial" panose="020B0604020202020204" pitchFamily="34" charset="0"/>
              </a:rPr>
              <a:t>b0 interleaved</a:t>
            </a:r>
            <a:endParaRPr lang="es-AR" altLang="es-AR" sz="1431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9"/>
          <p:cNvSpPr>
            <a:spLocks noChangeArrowheads="1"/>
          </p:cNvSpPr>
          <p:nvPr/>
        </p:nvSpPr>
        <p:spPr bwMode="auto">
          <a:xfrm>
            <a:off x="1923173" y="3772699"/>
            <a:ext cx="1064715" cy="31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431" b="1">
                <a:solidFill>
                  <a:schemeClr val="tx2"/>
                </a:solidFill>
                <a:latin typeface="Arial" panose="020B0604020202020204" pitchFamily="34" charset="0"/>
              </a:rPr>
              <a:t>b0 at start</a:t>
            </a:r>
            <a:endParaRPr lang="es-AR" altLang="es-AR" sz="1431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222232" y="4934108"/>
            <a:ext cx="2902570" cy="34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10" i="1" dirty="0">
                <a:solidFill>
                  <a:schemeClr val="tx2"/>
                </a:solidFill>
                <a:latin typeface="Arial" panose="020B0604020202020204" pitchFamily="34" charset="0"/>
              </a:rPr>
              <a:t>(some scanners </a:t>
            </a:r>
            <a:r>
              <a:rPr lang="it-IT" altLang="es-AR" sz="1610" i="1" dirty="0" smtClean="0">
                <a:solidFill>
                  <a:schemeClr val="tx2"/>
                </a:solidFill>
                <a:latin typeface="Arial" panose="020B0604020202020204" pitchFamily="34" charset="0"/>
              </a:rPr>
              <a:t>average </a:t>
            </a:r>
            <a:r>
              <a:rPr lang="it-IT" altLang="es-AR" sz="1610" i="1" dirty="0">
                <a:solidFill>
                  <a:schemeClr val="tx2"/>
                </a:solidFill>
                <a:latin typeface="Arial" panose="020B0604020202020204" pitchFamily="34" charset="0"/>
              </a:rPr>
              <a:t>b0s)</a:t>
            </a:r>
            <a:endParaRPr lang="es-AR" altLang="es-AR" sz="1610" i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data structure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30" name="Google Shape;1268;p33"/>
          <p:cNvSpPr txBox="1"/>
          <p:nvPr/>
        </p:nvSpPr>
        <p:spPr>
          <a:xfrm>
            <a:off x="-29023" y="855018"/>
            <a:ext cx="9093619" cy="203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6700" indent="-127000">
              <a:buClrTx/>
              <a:buSzPts val="1400"/>
              <a:buFont typeface="Arial" panose="020B0604020202020204" pitchFamily="34" charset="0"/>
              <a:buChar char="•"/>
            </a:pPr>
            <a:r>
              <a:rPr lang="it-IT" sz="1800" dirty="0" smtClean="0"/>
              <a:t>Multiple 3D brain volumes, each one with fast-MRI (spin-echo Echo Planar Imaging)</a:t>
            </a:r>
          </a:p>
          <a:p>
            <a:pPr marL="266700" indent="-127000">
              <a:buClrTx/>
              <a:buSzPts val="1400"/>
              <a:buFont typeface="Arial" panose="020B0604020202020204" pitchFamily="34" charset="0"/>
              <a:buChar char="•"/>
            </a:pPr>
            <a:r>
              <a:rPr lang="it-IT" dirty="0" smtClean="0"/>
              <a:t>Several of them are b0 (used for diffusion estimation and for head motion correction)</a:t>
            </a:r>
          </a:p>
          <a:p>
            <a:pPr marL="266700" indent="-127000">
              <a:buClrTx/>
              <a:buSzPts val="1400"/>
              <a:buFont typeface="Arial" panose="020B0604020202020204" pitchFamily="34" charset="0"/>
              <a:buChar char="•"/>
            </a:pPr>
            <a:r>
              <a:rPr lang="it-IT" dirty="0" smtClean="0"/>
              <a:t>Several diffusion weighted images:</a:t>
            </a:r>
          </a:p>
          <a:p>
            <a:pPr marL="882650" lvl="1" indent="-285750">
              <a:buSzPts val="1400"/>
              <a:buFont typeface="Courier New" panose="02070309020205020404" pitchFamily="49" charset="0"/>
              <a:buChar char="o"/>
            </a:pPr>
            <a:r>
              <a:rPr lang="it-IT" dirty="0" smtClean="0"/>
              <a:t>Single-shell: means there is one b-value for diffusion encoding, </a:t>
            </a:r>
          </a:p>
          <a:p>
            <a:pPr marL="596900" lvl="1">
              <a:buSzPts val="1400"/>
            </a:pPr>
            <a:r>
              <a:rPr lang="it-IT" dirty="0"/>
              <a:t> </a:t>
            </a:r>
            <a:r>
              <a:rPr lang="it-IT" dirty="0" smtClean="0"/>
              <a:t>                        multiple gradient encoding directions</a:t>
            </a:r>
          </a:p>
          <a:p>
            <a:pPr marL="882650" lvl="1" indent="-285750">
              <a:buSzPts val="1400"/>
              <a:buFont typeface="Courier New" panose="02070309020205020404" pitchFamily="49" charset="0"/>
              <a:buChar char="o"/>
            </a:pPr>
            <a:r>
              <a:rPr lang="it-IT" dirty="0" smtClean="0"/>
              <a:t>Multi-shell: mean there are many different shells</a:t>
            </a:r>
          </a:p>
          <a:p>
            <a:pPr marL="266700" indent="-127000">
              <a:buSzPts val="1400"/>
              <a:buFont typeface="Arial" panose="020B0604020202020204" pitchFamily="34" charset="0"/>
              <a:buChar char="•"/>
            </a:pPr>
            <a:r>
              <a:rPr lang="it-IT" dirty="0" smtClean="0"/>
              <a:t>Your pulse sequence defines the order in which b-values and directions are acquired</a:t>
            </a:r>
            <a:endParaRPr lang="it-IT" dirty="0" smtClean="0"/>
          </a:p>
          <a:p>
            <a:pPr marL="914400" lvl="1" indent="-317500">
              <a:buSzPts val="1400"/>
              <a:buFont typeface="Arial" panose="020B0604020202020204" pitchFamily="34" charset="0"/>
              <a:buChar char="•"/>
            </a:pPr>
            <a:endParaRPr dirty="0"/>
          </a:p>
          <a:p>
            <a:pPr marL="457200"/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22476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 animBg="1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402050" y="1270915"/>
            <a:ext cx="22899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Image </a:t>
            </a:r>
            <a:r>
              <a:rPr lang="it-IT" dirty="0"/>
              <a:t>&amp; Contrast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3927" y="1600200"/>
            <a:ext cx="2087562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NMR Signal </a:t>
            </a:r>
            <a:r>
              <a:rPr lang="it-IT" dirty="0"/>
              <a:t>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4734" y="1981200"/>
            <a:ext cx="19022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Spatial encoding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gradients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Pulse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sequences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489" y="2260600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23135" y="1608843"/>
            <a:ext cx="20891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Safety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2293203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9229" y="4490151"/>
            <a:ext cx="230505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Structural MRI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33872" y="4534491"/>
            <a:ext cx="2129128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Functional MRI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2707876" y="3087462"/>
            <a:ext cx="792658" cy="53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81343" y="4238885"/>
            <a:ext cx="792162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554574" y="2740376"/>
            <a:ext cx="11093" cy="858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64163" y="4221163"/>
            <a:ext cx="818923" cy="47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402050" y="4923500"/>
            <a:ext cx="23050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Diffusion MRI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5255991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applications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65668" y="4191000"/>
            <a:ext cx="6332" cy="42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20514" y="3012107"/>
            <a:ext cx="589728" cy="369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198" y="5686672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05247" y="5326714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Pre-processing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8600" y="1092847"/>
            <a:ext cx="8610600" cy="206186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ounded Rectangle 2"/>
          <p:cNvSpPr/>
          <p:nvPr/>
        </p:nvSpPr>
        <p:spPr>
          <a:xfrm rot="20837969">
            <a:off x="63674" y="987989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1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5087" y="4368124"/>
            <a:ext cx="2930383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ounded Rectangle 31"/>
          <p:cNvSpPr/>
          <p:nvPr/>
        </p:nvSpPr>
        <p:spPr>
          <a:xfrm rot="20837969">
            <a:off x="77029" y="3887187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2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24200" y="4724400"/>
            <a:ext cx="2905704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ounded Rectangle 33"/>
          <p:cNvSpPr/>
          <p:nvPr/>
        </p:nvSpPr>
        <p:spPr>
          <a:xfrm>
            <a:off x="3830674" y="441960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3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05246" y="4397384"/>
            <a:ext cx="2888107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ounded Rectangle 35"/>
          <p:cNvSpPr/>
          <p:nvPr/>
        </p:nvSpPr>
        <p:spPr>
          <a:xfrm rot="563705">
            <a:off x="7616791" y="392501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4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Concept map for lectures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8158" y="791545"/>
            <a:ext cx="8973442" cy="2431353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angle 38"/>
          <p:cNvSpPr/>
          <p:nvPr/>
        </p:nvSpPr>
        <p:spPr>
          <a:xfrm>
            <a:off x="6115593" y="3733800"/>
            <a:ext cx="3014953" cy="2895599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angle 40"/>
          <p:cNvSpPr/>
          <p:nvPr/>
        </p:nvSpPr>
        <p:spPr>
          <a:xfrm>
            <a:off x="18158" y="3764439"/>
            <a:ext cx="3020351" cy="2864961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Picture 2" descr="http://www.wired.com/wp-content/uploads/2014/07/brain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6722" r="5535" b="10093"/>
          <a:stretch/>
        </p:blipFill>
        <p:spPr bwMode="auto">
          <a:xfrm>
            <a:off x="3213648" y="3241116"/>
            <a:ext cx="1322047" cy="10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isultati immagini per cartoon  mri sca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10" y="3250592"/>
            <a:ext cx="1337386" cy="1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3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12"/>
          <p:cNvSpPr txBox="1">
            <a:spLocks noChangeArrowheads="1"/>
          </p:cNvSpPr>
          <p:nvPr/>
        </p:nvSpPr>
        <p:spPr>
          <a:xfrm>
            <a:off x="2320874" y="1447800"/>
            <a:ext cx="6289725" cy="25908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sz="2400" b="1" dirty="0"/>
              <a:t>Brain diffusion:</a:t>
            </a:r>
            <a:endParaRPr lang="en-US" altLang="it-IT" sz="2400" b="1" dirty="0" smtClean="0"/>
          </a:p>
          <a:p>
            <a:r>
              <a:rPr lang="en-US" altLang="it-IT" sz="2400" b="1" dirty="0" smtClean="0"/>
              <a:t>Why do we care?</a:t>
            </a:r>
          </a:p>
          <a:p>
            <a:r>
              <a:rPr lang="en-US" altLang="it-IT" sz="2400" b="1" dirty="0"/>
              <a:t>H</a:t>
            </a:r>
            <a:r>
              <a:rPr lang="en-US" altLang="it-IT" sz="2400" b="1" dirty="0" smtClean="0"/>
              <a:t>ow do we measure it?</a:t>
            </a:r>
          </a:p>
          <a:p>
            <a:r>
              <a:rPr lang="en-US" altLang="it-IT" sz="2400" b="1" dirty="0" smtClean="0"/>
              <a:t>How do we pre-process data?</a:t>
            </a:r>
          </a:p>
          <a:p>
            <a:r>
              <a:rPr lang="en-US" altLang="it-IT" sz="2400" b="1" dirty="0"/>
              <a:t>Extracting information: </a:t>
            </a:r>
            <a:r>
              <a:rPr lang="en-US" altLang="it-IT" sz="2400" b="1" dirty="0" smtClean="0"/>
              <a:t>models &amp; challenges</a:t>
            </a:r>
            <a:endParaRPr lang="en-US" altLang="it-IT" sz="2400" b="1" dirty="0"/>
          </a:p>
          <a:p>
            <a:endParaRPr lang="en-US" altLang="it-IT" sz="2400" b="1" dirty="0" smtClean="0"/>
          </a:p>
        </p:txBody>
      </p:sp>
      <p:sp>
        <p:nvSpPr>
          <p:cNvPr id="2" name="Right Arrow 1"/>
          <p:cNvSpPr/>
          <p:nvPr/>
        </p:nvSpPr>
        <p:spPr>
          <a:xfrm>
            <a:off x="685800" y="2743200"/>
            <a:ext cx="1447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66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8" y="3759301"/>
            <a:ext cx="1010363" cy="101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52600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58072" y="1622669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467771" y="1656887"/>
            <a:ext cx="942429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086600" y="2792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12128" y="1927469"/>
            <a:ext cx="293543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91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102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1058033" y="417271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92958" y="5009667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This is a generic example</a:t>
            </a:r>
          </a:p>
          <a:p>
            <a:r>
              <a:rPr lang="it-IT" dirty="0" smtClean="0"/>
              <a:t>Jury out for optimal details</a:t>
            </a:r>
            <a:endParaRPr lang="es-AR" dirty="0"/>
          </a:p>
        </p:txBody>
      </p:sp>
      <p:sp>
        <p:nvSpPr>
          <p:cNvPr id="42" name="Rounded Rectangle 41"/>
          <p:cNvSpPr/>
          <p:nvPr/>
        </p:nvSpPr>
        <p:spPr>
          <a:xfrm>
            <a:off x="457200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3130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224905" y="856011"/>
            <a:ext cx="8614295" cy="35394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700" b="1" dirty="0" smtClean="0">
                <a:solidFill>
                  <a:srgbClr val="C00000"/>
                </a:solidFill>
              </a:rPr>
              <a:t>Pre-processing: </a:t>
            </a:r>
            <a:r>
              <a:rPr lang="it-IT" sz="1700" dirty="0" smtClean="0"/>
              <a:t>analyses steps to minimize noise, artifacts to get the «cleanest» data for models</a:t>
            </a:r>
            <a:endParaRPr lang="es-AR" sz="1700" dirty="0"/>
          </a:p>
        </p:txBody>
      </p:sp>
      <p:sp>
        <p:nvSpPr>
          <p:cNvPr id="11" name="TextBox 10"/>
          <p:cNvSpPr txBox="1"/>
          <p:nvPr/>
        </p:nvSpPr>
        <p:spPr>
          <a:xfrm rot="19964407">
            <a:off x="164330" y="1509284"/>
            <a:ext cx="10230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Acquisition</a:t>
            </a:r>
            <a:endParaRPr lang="es-AR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95600" y="1371600"/>
            <a:ext cx="5638800" cy="35052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0068852">
            <a:off x="2192938" y="4307692"/>
            <a:ext cx="65738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5" y="2684144"/>
            <a:ext cx="648814" cy="64881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1" name="Left-Right Arrow 50"/>
          <p:cNvSpPr/>
          <p:nvPr/>
        </p:nvSpPr>
        <p:spPr>
          <a:xfrm rot="1724086">
            <a:off x="1386824" y="2527360"/>
            <a:ext cx="524122" cy="19152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757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5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44" grpId="0" animBg="1"/>
      <p:bldP spid="45" grpId="0" animBg="1"/>
      <p:bldP spid="41" grpId="0" animBg="1"/>
      <p:bldP spid="6" grpId="0" animBg="1"/>
      <p:bldP spid="8" grpId="0" animBg="1"/>
      <p:bldP spid="42" grpId="0" animBg="1"/>
      <p:bldP spid="43" grpId="0" animBg="1"/>
      <p:bldP spid="11" grpId="0" animBg="1"/>
      <p:bldP spid="12" grpId="0" animBg="1"/>
      <p:bldP spid="46" grpId="0" animBg="1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45" y="4013414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959871" y="1447800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25" y="1419225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134272" y="1371600"/>
            <a:ext cx="1129558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620171" y="1405818"/>
            <a:ext cx="942429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918942" y="1392412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315200" y="2541412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259457" y="1399157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765361" y="3596077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6764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8194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2672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5626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70104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690834" y="2177002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7002531" y="3861014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562601" y="3861014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442394" y="3584981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4172127" y="3861014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2485011" y="360772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663810" y="3346706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7200900" y="3729469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91385" y="5006355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40" name="Rounded Rectangle 39"/>
          <p:cNvSpPr/>
          <p:nvPr/>
        </p:nvSpPr>
        <p:spPr>
          <a:xfrm>
            <a:off x="685800" y="2651785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1154905" y="2355717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TextBox 42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C00000"/>
                </a:solidFill>
              </a:rPr>
              <a:t>This is a generic example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Jury out for optimal details</a:t>
            </a:r>
            <a:endParaRPr lang="es-AR" dirty="0">
              <a:solidFill>
                <a:srgbClr val="C0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7" t="18738" r="21371" b="56585"/>
          <a:stretch/>
        </p:blipFill>
        <p:spPr bwMode="auto">
          <a:xfrm>
            <a:off x="3270923" y="904821"/>
            <a:ext cx="5729785" cy="200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" r="-2639" b="13333"/>
          <a:stretch/>
        </p:blipFill>
        <p:spPr>
          <a:xfrm>
            <a:off x="6400800" y="3505200"/>
            <a:ext cx="2678058" cy="297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4222" y="5525869"/>
            <a:ext cx="1676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 smtClean="0">
                <a:solidFill>
                  <a:srgbClr val="FFC000"/>
                </a:solidFill>
              </a:rPr>
              <a:t>Marker helps</a:t>
            </a:r>
          </a:p>
          <a:p>
            <a:pPr algn="ctr"/>
            <a:r>
              <a:rPr lang="it-IT" b="1" dirty="0" smtClean="0">
                <a:solidFill>
                  <a:srgbClr val="FFC000"/>
                </a:solidFill>
              </a:rPr>
              <a:t>Check right/left</a:t>
            </a:r>
            <a:endParaRPr lang="es-AR" b="1" dirty="0">
              <a:solidFill>
                <a:srgbClr val="FFC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7917" t="2592" r="833" b="32963"/>
          <a:stretch/>
        </p:blipFill>
        <p:spPr>
          <a:xfrm>
            <a:off x="307974" y="3636406"/>
            <a:ext cx="5102225" cy="2595869"/>
          </a:xfrm>
          <a:prstGeom prst="rect">
            <a:avLst/>
          </a:prstGeom>
        </p:spPr>
      </p:pic>
      <p:sp>
        <p:nvSpPr>
          <p:cNvPr id="10" name="Curved Down Arrow 9"/>
          <p:cNvSpPr/>
          <p:nvPr/>
        </p:nvSpPr>
        <p:spPr>
          <a:xfrm>
            <a:off x="2209800" y="3286299"/>
            <a:ext cx="762000" cy="24188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23016" y="2907442"/>
            <a:ext cx="1122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smtClean="0">
                <a:solidFill>
                  <a:schemeClr val="tx2"/>
                </a:solidFill>
              </a:rPr>
              <a:t>dicom2nii</a:t>
            </a:r>
            <a:endParaRPr lang="es-AR" b="1" dirty="0">
              <a:solidFill>
                <a:schemeClr val="tx2"/>
              </a:solidFill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1" y="5748481"/>
            <a:ext cx="749300" cy="749300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reformatting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1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45" y="4013414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959871" y="1447800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25" y="1419225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134272" y="1371600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620171" y="1405818"/>
            <a:ext cx="942429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918942" y="1392412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315200" y="2541412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259457" y="1399157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765361" y="3596077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6764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8194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2672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5626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70104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690834" y="2177002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7002531" y="3861014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562601" y="3861014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442394" y="3584981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4172127" y="3861014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2485011" y="360772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663810" y="3346706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7200900" y="3729469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91385" y="5006355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40" name="Rounded Rectangle 39"/>
          <p:cNvSpPr/>
          <p:nvPr/>
        </p:nvSpPr>
        <p:spPr>
          <a:xfrm>
            <a:off x="685800" y="2651785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1154905" y="2355717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TextBox 42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C00000"/>
                </a:solidFill>
              </a:rPr>
              <a:t>This is a generic example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Jury out for optimal details</a:t>
            </a:r>
            <a:endParaRPr lang="es-AR" dirty="0">
              <a:solidFill>
                <a:srgbClr val="C0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1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" name="TextBox 4"/>
          <p:cNvSpPr txBox="1"/>
          <p:nvPr/>
        </p:nvSpPr>
        <p:spPr>
          <a:xfrm>
            <a:off x="26896" y="844241"/>
            <a:ext cx="629441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chemeClr val="tx2"/>
                </a:solidFill>
              </a:rPr>
              <a:t>Thermal noise </a:t>
            </a:r>
            <a:r>
              <a:rPr lang="it-IT" b="1" dirty="0" smtClean="0">
                <a:solidFill>
                  <a:schemeClr val="tx2"/>
                </a:solidFill>
              </a:rPr>
              <a:t>sources</a:t>
            </a:r>
            <a:endParaRPr lang="it-IT" b="1" dirty="0" smtClean="0">
              <a:solidFill>
                <a:schemeClr val="tx2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u="sng" dirty="0" smtClean="0"/>
              <a:t>Detection system</a:t>
            </a:r>
            <a:r>
              <a:rPr lang="it-IT" dirty="0" smtClean="0"/>
              <a:t>: random electron motion in electronic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u="sng" dirty="0" smtClean="0"/>
              <a:t>Sample</a:t>
            </a:r>
            <a:r>
              <a:rPr lang="it-IT" dirty="0" smtClean="0"/>
              <a:t>: random spin fluctuations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chemeClr val="tx2"/>
                </a:solidFill>
              </a:rPr>
              <a:t>Noise in diffusion MR signal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Will propagate through analysis &amp; modelling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Will affect accuracy and reproducibility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Need to optimize SNR with acquisition parameter choices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it-IT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chemeClr val="tx2"/>
                </a:solidFill>
              </a:rPr>
              <a:t>Post processing noise reduction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u="sng" dirty="0" smtClean="0"/>
              <a:t>Smoothing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Blurs image, spatial resolution loss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u="sng" dirty="0" smtClean="0"/>
              <a:t>Total generalized variation regularization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Preserve edges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Regularization parameter dependent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u="sng" dirty="0" smtClean="0"/>
              <a:t>Principal component analysis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Uses data redundancy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Preserves accuracy and spatial resolution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Identifyes + eliminates noise-only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75" y="879475"/>
            <a:ext cx="2747925" cy="1066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828800"/>
            <a:ext cx="1148589" cy="11357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959" y="6030643"/>
            <a:ext cx="6068379" cy="523220"/>
            <a:chOff x="50959" y="6030643"/>
            <a:chExt cx="6068379" cy="523220"/>
          </a:xfrm>
        </p:grpSpPr>
        <p:sp>
          <p:nvSpPr>
            <p:cNvPr id="9" name="Rectangle 8"/>
            <p:cNvSpPr/>
            <p:nvPr/>
          </p:nvSpPr>
          <p:spPr>
            <a:xfrm>
              <a:off x="50959" y="6030643"/>
              <a:ext cx="33287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AR" sz="1400" i="1" dirty="0" err="1" smtClean="0">
                  <a:latin typeface="Calibri" panose="020F0502020204030204" pitchFamily="34" charset="0"/>
                </a:rPr>
                <a:t>Manjon</a:t>
              </a:r>
              <a:r>
                <a:rPr lang="es-AR" sz="1400" i="1" dirty="0" smtClean="0">
                  <a:latin typeface="Calibri" panose="020F0502020204030204" pitchFamily="34" charset="0"/>
                </a:rPr>
                <a:t> et al. </a:t>
              </a:r>
              <a:r>
                <a:rPr lang="es-AR" sz="1400" i="1" dirty="0" err="1" smtClean="0">
                  <a:latin typeface="Calibri" panose="020F0502020204030204" pitchFamily="34" charset="0"/>
                </a:rPr>
                <a:t>Med</a:t>
              </a:r>
              <a:r>
                <a:rPr lang="es-AR" sz="1400" i="1" dirty="0" smtClean="0">
                  <a:latin typeface="Calibri" panose="020F0502020204030204" pitchFamily="34" charset="0"/>
                </a:rPr>
                <a:t>. </a:t>
              </a:r>
              <a:r>
                <a:rPr lang="es-AR" sz="1400" i="1" dirty="0" err="1" smtClean="0">
                  <a:latin typeface="Calibri" panose="020F0502020204030204" pitchFamily="34" charset="0"/>
                </a:rPr>
                <a:t>Image</a:t>
              </a:r>
              <a:r>
                <a:rPr lang="es-AR" sz="1400" i="1" dirty="0" smtClean="0">
                  <a:latin typeface="Calibri" panose="020F0502020204030204" pitchFamily="34" charset="0"/>
                </a:rPr>
                <a:t> </a:t>
              </a:r>
              <a:r>
                <a:rPr lang="es-AR" sz="1400" i="1" dirty="0" err="1" smtClean="0">
                  <a:latin typeface="Calibri" panose="020F0502020204030204" pitchFamily="34" charset="0"/>
                </a:rPr>
                <a:t>Anal.c</a:t>
              </a:r>
              <a:r>
                <a:rPr lang="es-AR" sz="1400" i="1" dirty="0" smtClean="0">
                  <a:latin typeface="Calibri" panose="020F0502020204030204" pitchFamily="34" charset="0"/>
                </a:rPr>
                <a:t> 2008</a:t>
              </a:r>
            </a:p>
            <a:p>
              <a:r>
                <a:rPr lang="es-AR" sz="1400" i="1" dirty="0" err="1" smtClean="0">
                  <a:latin typeface="Calibri" panose="020F0502020204030204" pitchFamily="34" charset="0"/>
                </a:rPr>
                <a:t>Rudin</a:t>
              </a:r>
              <a:r>
                <a:rPr lang="es-AR" sz="1400" i="1" dirty="0" smtClean="0">
                  <a:latin typeface="Calibri" panose="020F0502020204030204" pitchFamily="34" charset="0"/>
                </a:rPr>
                <a:t> et al. D: </a:t>
              </a:r>
              <a:r>
                <a:rPr lang="es-AR" sz="1400" i="1" dirty="0" err="1" smtClean="0">
                  <a:latin typeface="Calibri" panose="020F0502020204030204" pitchFamily="34" charset="0"/>
                </a:rPr>
                <a:t>Nonlinear</a:t>
              </a:r>
              <a:r>
                <a:rPr lang="es-AR" sz="1400" i="1" dirty="0" smtClean="0">
                  <a:latin typeface="Calibri" panose="020F0502020204030204" pitchFamily="34" charset="0"/>
                </a:rPr>
                <a:t> </a:t>
              </a:r>
              <a:r>
                <a:rPr lang="es-AR" sz="1400" i="1" dirty="0" err="1" smtClean="0">
                  <a:latin typeface="Calibri" panose="020F0502020204030204" pitchFamily="34" charset="0"/>
                </a:rPr>
                <a:t>Phenomena</a:t>
              </a:r>
              <a:r>
                <a:rPr lang="es-AR" sz="1400" i="1" dirty="0" smtClean="0">
                  <a:latin typeface="Calibri" panose="020F0502020204030204" pitchFamily="34" charset="0"/>
                </a:rPr>
                <a:t>, 1992</a:t>
              </a:r>
              <a:endParaRPr lang="es-AR" sz="1400" i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28416" y="6030643"/>
              <a:ext cx="269092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i="1" dirty="0"/>
                <a:t>Hotelling</a:t>
              </a:r>
              <a:r>
                <a:rPr lang="nl-NL" sz="1400" b="1" i="1" dirty="0"/>
                <a:t>, </a:t>
              </a:r>
              <a:r>
                <a:rPr lang="nl-NL" sz="1400" i="1" dirty="0"/>
                <a:t>J. Educ. Psychol., </a:t>
              </a:r>
              <a:r>
                <a:rPr lang="nl-NL" sz="1400" i="1" dirty="0" smtClean="0"/>
                <a:t>1933</a:t>
              </a:r>
              <a:endParaRPr lang="nl-NL" sz="1400" i="1" dirty="0"/>
            </a:p>
            <a:p>
              <a:r>
                <a:rPr lang="es-AR" sz="1400" i="1" dirty="0" err="1">
                  <a:solidFill>
                    <a:srgbClr val="C00000"/>
                  </a:solidFill>
                </a:rPr>
                <a:t>Veraart</a:t>
              </a:r>
              <a:r>
                <a:rPr lang="es-AR" sz="1400" i="1" dirty="0">
                  <a:solidFill>
                    <a:srgbClr val="C00000"/>
                  </a:solidFill>
                </a:rPr>
                <a:t> et al. </a:t>
              </a:r>
              <a:r>
                <a:rPr lang="es-AR" sz="1400" i="1" dirty="0" err="1" smtClean="0">
                  <a:solidFill>
                    <a:srgbClr val="C00000"/>
                  </a:solidFill>
                </a:rPr>
                <a:t>NeuroImage</a:t>
              </a:r>
              <a:r>
                <a:rPr lang="es-AR" sz="1400" i="1" dirty="0" smtClean="0">
                  <a:solidFill>
                    <a:srgbClr val="C00000"/>
                  </a:solidFill>
                </a:rPr>
                <a:t>, 2016</a:t>
              </a:r>
              <a:endParaRPr lang="es-AR" sz="1400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48400" y="2986877"/>
            <a:ext cx="3054832" cy="3465505"/>
            <a:chOff x="6248400" y="2986877"/>
            <a:chExt cx="3054832" cy="34655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51876" t="36000" b="32345"/>
            <a:stretch/>
          </p:blipFill>
          <p:spPr>
            <a:xfrm>
              <a:off x="6494328" y="4859702"/>
              <a:ext cx="2397550" cy="15926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/>
            <a:srcRect t="36000" r="48519" b="32345"/>
            <a:stretch/>
          </p:blipFill>
          <p:spPr>
            <a:xfrm>
              <a:off x="6248400" y="3166204"/>
              <a:ext cx="2564779" cy="159268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832599">
              <a:off x="7216620" y="2986877"/>
              <a:ext cx="685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/>
              <a:r>
                <a:rPr lang="it-IT" sz="1400" b="1" dirty="0" smtClean="0"/>
                <a:t>RAW</a:t>
              </a:r>
              <a:endParaRPr lang="it-IT" sz="1400" b="1" dirty="0"/>
            </a:p>
          </p:txBody>
        </p:sp>
        <p:sp>
          <p:nvSpPr>
            <p:cNvPr id="21" name="Rectangle 20"/>
            <p:cNvSpPr/>
            <p:nvPr/>
          </p:nvSpPr>
          <p:spPr>
            <a:xfrm rot="832599">
              <a:off x="8395926" y="3012316"/>
              <a:ext cx="8727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/>
              <a:r>
                <a:rPr lang="it-IT" sz="1400" b="1" dirty="0" smtClean="0"/>
                <a:t>ANLM</a:t>
              </a:r>
              <a:endParaRPr lang="it-IT" sz="1400" b="1" dirty="0"/>
            </a:p>
          </p:txBody>
        </p:sp>
        <p:sp>
          <p:nvSpPr>
            <p:cNvPr id="22" name="Rectangle 21"/>
            <p:cNvSpPr/>
            <p:nvPr/>
          </p:nvSpPr>
          <p:spPr>
            <a:xfrm rot="832599">
              <a:off x="7388611" y="4814896"/>
              <a:ext cx="6858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/>
              <a:r>
                <a:rPr lang="it-IT" sz="1400" b="1" dirty="0" smtClean="0"/>
                <a:t>TGV</a:t>
              </a:r>
              <a:endParaRPr lang="it-IT" sz="1400" b="1" dirty="0"/>
            </a:p>
          </p:txBody>
        </p:sp>
        <p:sp>
          <p:nvSpPr>
            <p:cNvPr id="23" name="Rectangle 22"/>
            <p:cNvSpPr/>
            <p:nvPr/>
          </p:nvSpPr>
          <p:spPr>
            <a:xfrm rot="832599">
              <a:off x="8526370" y="4819315"/>
              <a:ext cx="7768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/>
              <a:r>
                <a:rPr lang="it-IT" sz="1400" b="1" dirty="0" smtClean="0"/>
                <a:t>MPPCA</a:t>
              </a:r>
              <a:endParaRPr lang="it-IT" sz="14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Signal </a:t>
            </a:r>
            <a:r>
              <a:rPr lang="en-GB" sz="3600" dirty="0" err="1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denoising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37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" name="no_cor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755" t="9659" r="18939" b="11147"/>
          <a:stretch/>
        </p:blipFill>
        <p:spPr>
          <a:xfrm>
            <a:off x="762000" y="1008186"/>
            <a:ext cx="3686908" cy="3487614"/>
          </a:xfrm>
          <a:prstGeom prst="rect">
            <a:avLst/>
          </a:prstGeom>
        </p:spPr>
      </p:pic>
      <p:pic>
        <p:nvPicPr>
          <p:cNvPr id="7" name="denoised_cor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1684" t="9052" r="17913" b="11754"/>
          <a:stretch/>
        </p:blipFill>
        <p:spPr>
          <a:xfrm>
            <a:off x="4724400" y="1008186"/>
            <a:ext cx="3886200" cy="34876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49972" y="4618893"/>
            <a:ext cx="137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chemeClr val="tx2"/>
                </a:solidFill>
              </a:rPr>
              <a:t>Raw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1600" y="5203651"/>
            <a:ext cx="6546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3T Siemens </a:t>
            </a:r>
            <a:r>
              <a:rPr lang="en-US" b="1" dirty="0" err="1" smtClean="0"/>
              <a:t>Prisma</a:t>
            </a:r>
            <a:r>
              <a:rPr lang="en-US" b="1" dirty="0" smtClean="0"/>
              <a:t> example </a:t>
            </a:r>
            <a:r>
              <a:rPr lang="en-US" dirty="0" smtClean="0"/>
              <a:t>(1.8mm isotropic, TE=72ms, TR=5.2s)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b0: 5 (1 at the beginning, 4 at the end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directions per each shell: 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b-values</a:t>
            </a:r>
            <a:r>
              <a:rPr lang="en-US" dirty="0"/>
              <a:t> (&gt;0): </a:t>
            </a:r>
            <a:r>
              <a:rPr lang="en-US" dirty="0">
                <a:solidFill>
                  <a:srgbClr val="C00000"/>
                </a:solidFill>
              </a:rPr>
              <a:t>500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1500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3000</a:t>
            </a:r>
            <a:r>
              <a:rPr lang="en-US" dirty="0"/>
              <a:t> </a:t>
            </a:r>
            <a:r>
              <a:rPr lang="en-US" dirty="0" smtClean="0"/>
              <a:t>s/mm2 (17 min acquisition)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29200" y="4624834"/>
            <a:ext cx="307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chemeClr val="tx2"/>
                </a:solidFill>
              </a:rPr>
              <a:t>MPPCA denoised  data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Signal </a:t>
            </a:r>
            <a:r>
              <a:rPr lang="en-GB" sz="3600" dirty="0" err="1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denoising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45" y="4013414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959871" y="1447800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25" y="1419225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134272" y="1371600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620171" y="1405818"/>
            <a:ext cx="942429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918942" y="1392412"/>
            <a:ext cx="1066800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315200" y="2541412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259457" y="1399157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765361" y="3596077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6764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8194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2672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5626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7010400" y="1676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690834" y="2177002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7002531" y="3861014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562601" y="3861014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442394" y="3584981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4172127" y="3861014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2485011" y="360772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663810" y="3346706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7200900" y="3729469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245358" y="5043051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40" name="Rounded Rectangle 39"/>
          <p:cNvSpPr/>
          <p:nvPr/>
        </p:nvSpPr>
        <p:spPr>
          <a:xfrm>
            <a:off x="675136" y="2555615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1144241" y="2259547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TextBox 42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C00000"/>
                </a:solidFill>
              </a:rPr>
              <a:t>This is a generic example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Jury out for optimal details</a:t>
            </a:r>
            <a:endParaRPr lang="es-AR" dirty="0">
              <a:solidFill>
                <a:srgbClr val="C0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78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12665" y="2612093"/>
            <a:ext cx="2940135" cy="3607154"/>
          </a:xfrm>
          <a:prstGeom prst="roundRect">
            <a:avLst>
              <a:gd name="adj" fmla="val 93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" name="TextBox 4"/>
          <p:cNvSpPr txBox="1"/>
          <p:nvPr/>
        </p:nvSpPr>
        <p:spPr>
          <a:xfrm>
            <a:off x="193537" y="886318"/>
            <a:ext cx="7764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chemeClr val="tx2"/>
                </a:solidFill>
              </a:rPr>
              <a:t>What is Gibbs ringing?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Every signal can be decomposed by an infinite Fourier series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A truncated series gives an imperfect signal representation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At signal «edges» this effect is seen as artificial signal ringing fluctuations</a:t>
            </a:r>
            <a:endParaRPr lang="es-AR" dirty="0"/>
          </a:p>
        </p:txBody>
      </p:sp>
      <p:pic>
        <p:nvPicPr>
          <p:cNvPr id="10242" name="Picture 2" descr="https://upload.wikimedia.org/wikipedia/commons/e/ec/Gibbs_phenomenon_2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2" b="21997"/>
          <a:stretch/>
        </p:blipFill>
        <p:spPr bwMode="auto">
          <a:xfrm>
            <a:off x="545012" y="2612093"/>
            <a:ext cx="263759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upload.wikimedia.org/wikipedia/commons/d/de/Gibbs_phenomenon_1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2" r="5341" b="21997"/>
          <a:stretch/>
        </p:blipFill>
        <p:spPr bwMode="auto">
          <a:xfrm>
            <a:off x="539839" y="4441016"/>
            <a:ext cx="249672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04371" y="386301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125 harmonics</a:t>
            </a:r>
            <a:endParaRPr lang="es-AR" dirty="0"/>
          </a:p>
        </p:txBody>
      </p:sp>
      <p:sp>
        <p:nvSpPr>
          <p:cNvPr id="19" name="Rectangle 18"/>
          <p:cNvSpPr/>
          <p:nvPr/>
        </p:nvSpPr>
        <p:spPr>
          <a:xfrm>
            <a:off x="994370" y="5691787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5 harmonics</a:t>
            </a:r>
            <a:endParaRPr lang="es-AR" dirty="0"/>
          </a:p>
        </p:txBody>
      </p:sp>
      <p:sp>
        <p:nvSpPr>
          <p:cNvPr id="20" name="Rectangle 19"/>
          <p:cNvSpPr/>
          <p:nvPr/>
        </p:nvSpPr>
        <p:spPr>
          <a:xfrm>
            <a:off x="423124" y="2261796"/>
            <a:ext cx="2881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it-IT" dirty="0" smtClean="0"/>
              <a:t>Step function representation</a:t>
            </a:r>
            <a:endParaRPr lang="es-AR" dirty="0"/>
          </a:p>
        </p:txBody>
      </p:sp>
      <p:sp>
        <p:nvSpPr>
          <p:cNvPr id="8" name="Rectangle 7"/>
          <p:cNvSpPr/>
          <p:nvPr/>
        </p:nvSpPr>
        <p:spPr>
          <a:xfrm>
            <a:off x="4398" y="6219246"/>
            <a:ext cx="4074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400" dirty="0">
                <a:hlinkClick r:id="rId4"/>
              </a:rPr>
              <a:t>https://en.wikipedia.org/wiki/Gibbs_phenomenon</a:t>
            </a:r>
            <a:endParaRPr lang="es-AR" sz="1400" dirty="0"/>
          </a:p>
        </p:txBody>
      </p:sp>
      <p:pic>
        <p:nvPicPr>
          <p:cNvPr id="10250" name="Picture 10" descr="http://mriquestions.com/uploads/3/4/5/7/34572113/332881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38" y="2449662"/>
            <a:ext cx="1858712" cy="177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419455" y="2851996"/>
            <a:ext cx="44435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it-IT" sz="1400" b="1" i="1" dirty="0" smtClean="0">
                <a:solidFill>
                  <a:srgbClr val="C00000"/>
                </a:solidFill>
              </a:rPr>
              <a:t>CSF</a:t>
            </a:r>
            <a:endParaRPr lang="es-AR" sz="1400" b="1" i="1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96239" y="3232234"/>
            <a:ext cx="867545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it-IT" sz="1400" b="1" i="1" dirty="0" smtClean="0">
                <a:solidFill>
                  <a:srgbClr val="C00000"/>
                </a:solidFill>
              </a:rPr>
              <a:t>Corpus </a:t>
            </a:r>
          </a:p>
          <a:p>
            <a:pPr algn="ctr"/>
            <a:r>
              <a:rPr lang="it-IT" sz="1400" b="1" i="1" dirty="0" smtClean="0">
                <a:solidFill>
                  <a:srgbClr val="C00000"/>
                </a:solidFill>
              </a:rPr>
              <a:t>Callosum</a:t>
            </a:r>
            <a:endParaRPr lang="es-AR" sz="1400" b="1" i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54364" y="4697194"/>
            <a:ext cx="444352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it-IT" sz="1400" b="1" i="1" dirty="0" smtClean="0">
                <a:solidFill>
                  <a:srgbClr val="C00000"/>
                </a:solidFill>
              </a:rPr>
              <a:t>CSF</a:t>
            </a:r>
            <a:endParaRPr lang="es-AR" sz="1400" b="1" i="1" dirty="0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31148" y="5077432"/>
            <a:ext cx="867545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it-IT" sz="1400" b="1" i="1" dirty="0" smtClean="0">
                <a:solidFill>
                  <a:srgbClr val="C00000"/>
                </a:solidFill>
              </a:rPr>
              <a:t>Corpus </a:t>
            </a:r>
          </a:p>
          <a:p>
            <a:pPr algn="ctr"/>
            <a:r>
              <a:rPr lang="it-IT" sz="1400" b="1" i="1" dirty="0" smtClean="0">
                <a:solidFill>
                  <a:srgbClr val="C00000"/>
                </a:solidFill>
              </a:rPr>
              <a:t>Callosum</a:t>
            </a:r>
            <a:endParaRPr lang="es-AR" sz="1400" b="1" i="1" dirty="0">
              <a:solidFill>
                <a:srgbClr val="C00000"/>
              </a:solidFill>
            </a:endParaRPr>
          </a:p>
        </p:txBody>
      </p:sp>
      <p:pic>
        <p:nvPicPr>
          <p:cNvPr id="10256" name="Picture 16" descr="https://www.ncbi.nlm.nih.gov/corecgi/tileshop/tileshop.fcgi?p=PMC3&amp;id=339386&amp;s=61&amp;r=1&amp;c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1" r="81451" b="17670"/>
          <a:stretch/>
        </p:blipFill>
        <p:spPr bwMode="auto">
          <a:xfrm>
            <a:off x="6579956" y="2358264"/>
            <a:ext cx="2395602" cy="394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https://www.ncbi.nlm.nih.gov/corecgi/tileshop/tileshop.fcgi?p=PMC3&amp;id=339386&amp;s=61&amp;r=1&amp;c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1" r="81786" b="80200"/>
          <a:stretch/>
        </p:blipFill>
        <p:spPr bwMode="auto">
          <a:xfrm>
            <a:off x="3970109" y="4289473"/>
            <a:ext cx="2293606" cy="202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4448615" y="6240781"/>
            <a:ext cx="2032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400" i="1" dirty="0" err="1"/>
              <a:t>Veraart</a:t>
            </a:r>
            <a:r>
              <a:rPr lang="es-AR" sz="1400" i="1" dirty="0"/>
              <a:t> et al. </a:t>
            </a:r>
            <a:r>
              <a:rPr lang="es-AR" sz="1400" i="1" dirty="0" smtClean="0"/>
              <a:t>MRM, </a:t>
            </a:r>
            <a:r>
              <a:rPr lang="es-AR" sz="1400" i="1" dirty="0"/>
              <a:t>2016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Gibbs ringing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9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30" grpId="0"/>
      <p:bldP spid="31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682016"/>
            <a:ext cx="8943975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68179" y="4809391"/>
            <a:ext cx="883117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2000" dirty="0">
                <a:solidFill>
                  <a:schemeClr val="tx2"/>
                </a:solidFill>
                <a:latin typeface="AdvHelneu-R"/>
              </a:rPr>
              <a:t>Correction: </a:t>
            </a:r>
            <a:r>
              <a:rPr lang="en-US" altLang="es-AR" sz="2000" b="0" dirty="0" err="1">
                <a:solidFill>
                  <a:srgbClr val="231F20"/>
                </a:solidFill>
                <a:latin typeface="AdvHelneu-R"/>
              </a:rPr>
              <a:t>reinterpolate</a:t>
            </a:r>
            <a:r>
              <a:rPr lang="en-US" altLang="es-AR" sz="2000" b="0" dirty="0">
                <a:solidFill>
                  <a:srgbClr val="231F20"/>
                </a:solidFill>
                <a:latin typeface="AdvHelneu-R"/>
              </a:rPr>
              <a:t> the image based on local, </a:t>
            </a:r>
            <a:r>
              <a:rPr lang="en-US" altLang="es-AR" sz="2000" b="0" dirty="0" err="1">
                <a:solidFill>
                  <a:srgbClr val="231F20"/>
                </a:solidFill>
                <a:latin typeface="AdvHelneu-R"/>
              </a:rPr>
              <a:t>subvoxel</a:t>
            </a:r>
            <a:r>
              <a:rPr lang="en-US" altLang="es-AR" sz="2000" b="0" dirty="0">
                <a:solidFill>
                  <a:srgbClr val="231F20"/>
                </a:solidFill>
                <a:latin typeface="AdvHelneu-R"/>
              </a:rPr>
              <a:t>-shifts to sample the ringing pattern at the zero-crossings of the oscillating </a:t>
            </a:r>
            <a:r>
              <a:rPr lang="en-US" altLang="es-AR" sz="2000" b="0" dirty="0" err="1">
                <a:solidFill>
                  <a:srgbClr val="231F20"/>
                </a:solidFill>
                <a:latin typeface="AdvHelneu-R"/>
              </a:rPr>
              <a:t>sinc</a:t>
            </a:r>
            <a:r>
              <a:rPr lang="en-US" altLang="es-AR" sz="2000" b="0" dirty="0">
                <a:solidFill>
                  <a:srgbClr val="231F20"/>
                </a:solidFill>
                <a:latin typeface="AdvHelneu-R"/>
              </a:rPr>
              <a:t>-function (</a:t>
            </a:r>
            <a:r>
              <a:rPr lang="en-US" altLang="es-AR" sz="2000" b="0" dirty="0" err="1">
                <a:solidFill>
                  <a:srgbClr val="231F20"/>
                </a:solidFill>
                <a:latin typeface="AdvHelneu-R"/>
              </a:rPr>
              <a:t>Kellner</a:t>
            </a:r>
            <a:r>
              <a:rPr lang="en-US" altLang="es-AR" sz="2000" b="0" dirty="0">
                <a:solidFill>
                  <a:srgbClr val="231F20"/>
                </a:solidFill>
                <a:latin typeface="AdvHelneu-R"/>
              </a:rPr>
              <a:t> et al., MRM 2016</a:t>
            </a:r>
            <a:r>
              <a:rPr lang="en-US" altLang="es-AR" sz="2000" b="0" dirty="0" smtClean="0">
                <a:solidFill>
                  <a:srgbClr val="231F20"/>
                </a:solidFill>
                <a:latin typeface="AdvHelneu-R"/>
              </a:rPr>
              <a:t>)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2000" i="1" dirty="0">
                <a:solidFill>
                  <a:schemeClr val="accent1"/>
                </a:solidFill>
                <a:latin typeface="AdvHelneu-R"/>
              </a:rPr>
              <a:t>[</a:t>
            </a:r>
            <a:r>
              <a:rPr lang="en-US" altLang="es-AR" sz="2000" i="1" dirty="0" smtClean="0">
                <a:solidFill>
                  <a:schemeClr val="accent1"/>
                </a:solidFill>
                <a:latin typeface="AdvHelneu-R"/>
              </a:rPr>
              <a:t>Full k-space acquisition assumption]</a:t>
            </a:r>
            <a:endParaRPr lang="es-AR" altLang="es-AR" sz="2000" i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Gibbs ringing correction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3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12"/>
          <p:cNvSpPr txBox="1">
            <a:spLocks noChangeArrowheads="1"/>
          </p:cNvSpPr>
          <p:nvPr/>
        </p:nvSpPr>
        <p:spPr>
          <a:xfrm>
            <a:off x="1828800" y="1524000"/>
            <a:ext cx="6518326" cy="25908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sz="2400" b="1" dirty="0"/>
              <a:t>Brain diffusion:</a:t>
            </a:r>
            <a:endParaRPr lang="en-US" altLang="it-IT" sz="2400" b="1" dirty="0" smtClean="0"/>
          </a:p>
          <a:p>
            <a:r>
              <a:rPr lang="en-US" altLang="it-IT" sz="2400" b="1" dirty="0" smtClean="0"/>
              <a:t>Why do we care?</a:t>
            </a:r>
          </a:p>
          <a:p>
            <a:r>
              <a:rPr lang="en-US" altLang="it-IT" sz="2400" b="1" dirty="0"/>
              <a:t>H</a:t>
            </a:r>
            <a:r>
              <a:rPr lang="en-US" altLang="it-IT" sz="2400" b="1" dirty="0" smtClean="0"/>
              <a:t>ow do we measure it?</a:t>
            </a:r>
          </a:p>
          <a:p>
            <a:r>
              <a:rPr lang="en-US" altLang="it-IT" sz="2400" b="1" dirty="0" smtClean="0"/>
              <a:t>How do we pre-process data?</a:t>
            </a:r>
          </a:p>
          <a:p>
            <a:r>
              <a:rPr lang="en-US" altLang="it-IT" sz="2400" b="1" dirty="0"/>
              <a:t>Extracting information: </a:t>
            </a:r>
            <a:r>
              <a:rPr lang="en-US" altLang="it-IT" sz="2400" b="1" dirty="0" smtClean="0"/>
              <a:t>models &amp; challenges</a:t>
            </a:r>
            <a:endParaRPr lang="en-US" altLang="it-IT" sz="2400" b="1" dirty="0"/>
          </a:p>
          <a:p>
            <a:endParaRPr lang="en-US" altLang="it-IT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5824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8" y="1680921"/>
            <a:ext cx="3590925" cy="436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43" y="1680921"/>
            <a:ext cx="3590925" cy="436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732881" y="810971"/>
            <a:ext cx="2224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400" b="1" dirty="0">
                <a:solidFill>
                  <a:schemeClr val="tx2"/>
                </a:solidFill>
                <a:latin typeface="AdvHelneu-R"/>
              </a:rPr>
              <a:t>Effects on FA </a:t>
            </a:r>
            <a:endParaRPr lang="es-AR" altLang="es-AR" sz="24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-83469" y="6203708"/>
            <a:ext cx="1982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000" b="0" i="1">
                <a:latin typeface="Arial" panose="020B0604020202020204" pitchFamily="34" charset="0"/>
              </a:rPr>
              <a:t>MRITrix course </a:t>
            </a:r>
            <a:endParaRPr lang="es-AR" altLang="es-AR" sz="2000" b="0" i="1">
              <a:latin typeface="Arial" panose="020B0604020202020204" pitchFamily="34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648493" y="1288808"/>
            <a:ext cx="1862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400" b="0">
                <a:latin typeface="AdvHelneu-R"/>
              </a:rPr>
              <a:t>Uncorrected</a:t>
            </a:r>
            <a:endParaRPr lang="es-AR" altLang="es-AR" sz="2400" b="0">
              <a:latin typeface="Arial" panose="020B0604020202020204" pitchFamily="34" charset="0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6468143" y="1288808"/>
            <a:ext cx="15382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400" b="0">
                <a:latin typeface="AdvHelneu-R"/>
              </a:rPr>
              <a:t>Corrected</a:t>
            </a:r>
            <a:endParaRPr lang="es-AR" altLang="es-AR" sz="2400" b="0">
              <a:latin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Gibbs ringing correction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22" idx="1"/>
          </p:cNvCxnSpPr>
          <p:nvPr/>
        </p:nvCxnSpPr>
        <p:spPr>
          <a:xfrm flipH="1">
            <a:off x="7736560" y="1348570"/>
            <a:ext cx="460721" cy="57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7730099" y="2040815"/>
            <a:ext cx="533400" cy="2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245" y="4264483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274071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448472" y="1622669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934371" y="1656887"/>
            <a:ext cx="942429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233142" y="1643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629400" y="2792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8177185" y="2398604"/>
            <a:ext cx="859529" cy="5402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SE-EPI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AP/PA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73657" y="1650226"/>
            <a:ext cx="1066800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0795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8197281" y="1026846"/>
            <a:ext cx="859529" cy="6434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Field map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77186" y="1727010"/>
            <a:ext cx="859529" cy="572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3D T2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990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133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3581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4876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324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0050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3167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48768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37565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4863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" name="Straight Arrow Connector 6"/>
          <p:cNvCxnSpPr>
            <a:stCxn id="18" idx="1"/>
          </p:cNvCxnSpPr>
          <p:nvPr/>
        </p:nvCxnSpPr>
        <p:spPr>
          <a:xfrm flipH="1" flipV="1">
            <a:off x="7779100" y="2199697"/>
            <a:ext cx="398085" cy="46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799211" y="3858789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69780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5151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46002" y="5064972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40" name="Rounded Rectangle 39"/>
          <p:cNvSpPr/>
          <p:nvPr/>
        </p:nvSpPr>
        <p:spPr>
          <a:xfrm>
            <a:off x="41275" y="2868130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510380" y="2572062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TextBox 42"/>
          <p:cNvSpPr txBox="1"/>
          <p:nvPr/>
        </p:nvSpPr>
        <p:spPr>
          <a:xfrm rot="21064066">
            <a:off x="208416" y="5528415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C00000"/>
                </a:solidFill>
              </a:rPr>
              <a:t>This is a generic example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Jury out for optimal details</a:t>
            </a:r>
            <a:endParaRPr lang="es-AR" dirty="0">
              <a:solidFill>
                <a:srgbClr val="C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4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3" name="Picture 14" descr="http://www.uchospitals.edu/images/nci/CDR0000713969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986054"/>
            <a:ext cx="4465637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496718" y="2922560"/>
            <a:ext cx="3551237" cy="3664469"/>
            <a:chOff x="5496718" y="2922560"/>
            <a:chExt cx="3551237" cy="3664469"/>
          </a:xfrm>
        </p:grpSpPr>
        <p:pic>
          <p:nvPicPr>
            <p:cNvPr id="17" name="Picture 3" descr="ser23_field_te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1" t="23441" r="21866" b="21866"/>
            <a:stretch>
              <a:fillRect/>
            </a:stretch>
          </p:blipFill>
          <p:spPr bwMode="auto">
            <a:xfrm>
              <a:off x="5791200" y="2932085"/>
              <a:ext cx="2981325" cy="3353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5791200" y="5657469"/>
              <a:ext cx="3116262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1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B</a:t>
              </a:r>
              <a:r>
                <a:rPr lang="en-US" altLang="it-IT" sz="1800" b="1" baseline="-25000" dirty="0">
                  <a:solidFill>
                    <a:schemeClr val="bg1"/>
                  </a:solidFill>
                  <a:latin typeface="Arial" panose="020B0604020202020204" pitchFamily="34" charset="0"/>
                </a:rPr>
                <a:t>0</a:t>
              </a:r>
              <a:r>
                <a:rPr lang="en-US" altLang="it-IT" sz="1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 field map 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1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(coronal image) 1.5T</a:t>
              </a:r>
            </a:p>
          </p:txBody>
        </p:sp>
        <p:sp>
          <p:nvSpPr>
            <p:cNvPr id="19" name="Line 6"/>
            <p:cNvSpPr>
              <a:spLocks noChangeShapeType="1"/>
            </p:cNvSpPr>
            <p:nvPr/>
          </p:nvSpPr>
          <p:spPr bwMode="auto">
            <a:xfrm flipV="1">
              <a:off x="6019800" y="3780329"/>
              <a:ext cx="0" cy="1752600"/>
            </a:xfrm>
            <a:prstGeom prst="line">
              <a:avLst/>
            </a:prstGeom>
            <a:noFill/>
            <a:ln w="57150">
              <a:solidFill>
                <a:srgbClr val="FAA204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5747878" y="3271233"/>
              <a:ext cx="522287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2800" b="1" dirty="0">
                  <a:solidFill>
                    <a:srgbClr val="FAA204"/>
                  </a:solidFill>
                  <a:latin typeface="Arial" panose="020B0604020202020204" pitchFamily="34" charset="0"/>
                </a:rPr>
                <a:t>B</a:t>
              </a:r>
              <a:r>
                <a:rPr lang="en-US" altLang="it-IT" sz="2800" b="1" baseline="-15000" dirty="0">
                  <a:solidFill>
                    <a:srgbClr val="FAA204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6942137" y="4324350"/>
              <a:ext cx="677863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2800" b="1" dirty="0">
                  <a:solidFill>
                    <a:srgbClr val="FAA204"/>
                  </a:solidFill>
                  <a:latin typeface="Arial" panose="020B0604020202020204" pitchFamily="34" charset="0"/>
                </a:rPr>
                <a:t>Air</a:t>
              </a:r>
              <a:endParaRPr lang="en-US" altLang="it-IT" sz="2800" b="1" baseline="-15000" dirty="0">
                <a:solidFill>
                  <a:srgbClr val="FAA20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7657891" y="2922560"/>
              <a:ext cx="1029256" cy="424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2400" b="1" dirty="0">
                  <a:solidFill>
                    <a:srgbClr val="FAA204"/>
                  </a:solidFill>
                  <a:latin typeface="Arial" panose="020B0604020202020204" pitchFamily="34" charset="0"/>
                </a:rPr>
                <a:t>Water</a:t>
              </a:r>
              <a:endParaRPr lang="en-US" altLang="it-IT" sz="2400" b="1" baseline="-15000" dirty="0">
                <a:solidFill>
                  <a:srgbClr val="FAA204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5496718" y="6247304"/>
              <a:ext cx="35512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600" dirty="0"/>
                <a:t>Phantom images courtesy of Larry Wald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216" y="1905000"/>
            <a:ext cx="6030384" cy="848176"/>
          </a:xfrm>
          <a:prstGeom prst="rect">
            <a:avLst/>
          </a:prstGeom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321758" y="990600"/>
            <a:ext cx="60596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it-IT" altLang="it-IT" sz="2000" u="none" dirty="0" smtClean="0"/>
              <a:t> Image reconstruction assumes uniform B</a:t>
            </a:r>
            <a:r>
              <a:rPr lang="it-IT" altLang="it-IT" sz="2000" u="none" baseline="-25000" dirty="0" smtClean="0"/>
              <a:t>0</a:t>
            </a:r>
            <a:r>
              <a:rPr lang="it-IT" altLang="it-IT" sz="2000" u="none" dirty="0" smtClean="0"/>
              <a:t> in the sample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it-IT" altLang="it-IT" sz="2000" u="none" dirty="0" smtClean="0"/>
              <a:t> </a:t>
            </a:r>
            <a:r>
              <a:rPr lang="it-IT" altLang="it-IT" sz="2000" u="none" dirty="0" smtClean="0"/>
              <a:t>True field is different: </a:t>
            </a:r>
            <a:endParaRPr lang="it-IT" altLang="it-IT" sz="2000" u="none" dirty="0" smtClean="0"/>
          </a:p>
        </p:txBody>
      </p:sp>
      <p:graphicFrame>
        <p:nvGraphicFramePr>
          <p:cNvPr id="30" name="Object 1"/>
          <p:cNvGraphicFramePr>
            <a:graphicFrameLocks noChangeAspect="1"/>
          </p:cNvGraphicFramePr>
          <p:nvPr>
            <p:extLst/>
          </p:nvPr>
        </p:nvGraphicFramePr>
        <p:xfrm>
          <a:off x="3425971" y="1555283"/>
          <a:ext cx="18986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6" imgW="1193760" imgH="253800" progId="Equation.3">
                  <p:embed/>
                </p:oleObj>
              </mc:Choice>
              <mc:Fallback>
                <p:oleObj name="Equation" r:id="rId6" imgW="1193760" imgH="253800" progId="Equation.3">
                  <p:embed/>
                  <p:pic>
                    <p:nvPicPr>
                      <p:cNvPr id="3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971" y="1555283"/>
                        <a:ext cx="1898650" cy="404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susceptibility distortions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22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21758" y="990600"/>
            <a:ext cx="722204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it-IT" altLang="it-IT" sz="2000" u="none" dirty="0" smtClean="0"/>
              <a:t> Image reconstruction assumes uniform B</a:t>
            </a:r>
            <a:r>
              <a:rPr lang="it-IT" altLang="it-IT" sz="2000" u="none" baseline="-25000" dirty="0" smtClean="0"/>
              <a:t>0</a:t>
            </a:r>
            <a:r>
              <a:rPr lang="it-IT" altLang="it-IT" sz="2000" u="none" dirty="0" smtClean="0"/>
              <a:t> in the sample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it-IT" altLang="it-IT" sz="2000" u="none" dirty="0" smtClean="0"/>
              <a:t> </a:t>
            </a:r>
            <a:r>
              <a:rPr lang="it-IT" altLang="it-IT" sz="2000" u="none" dirty="0" smtClean="0"/>
              <a:t>True field is different: </a:t>
            </a:r>
            <a:endParaRPr lang="it-IT" altLang="it-IT" sz="2000" u="none" dirty="0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it-IT" altLang="it-IT" sz="2000" u="none" dirty="0" smtClean="0"/>
              <a:t> As a result, </a:t>
            </a:r>
            <a:r>
              <a:rPr lang="it-IT" altLang="it-IT" sz="2000" u="none" dirty="0" smtClean="0"/>
              <a:t>fast diffusion images (Echo Planar Images, EPI) show:</a:t>
            </a:r>
            <a:endParaRPr lang="it-IT" altLang="it-IT" sz="2000" u="none" dirty="0" smtClean="0"/>
          </a:p>
          <a:p>
            <a:pPr marL="1257300" lvl="2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it-IT" altLang="it-IT" sz="2000" u="none" dirty="0" smtClean="0"/>
              <a:t> areas with signal loss (where T2*&lt;&lt;TE): nothing to do!</a:t>
            </a:r>
          </a:p>
        </p:txBody>
      </p:sp>
      <p:graphicFrame>
        <p:nvGraphicFramePr>
          <p:cNvPr id="15" name="Object 1"/>
          <p:cNvGraphicFramePr>
            <a:graphicFrameLocks noChangeAspect="1"/>
          </p:cNvGraphicFramePr>
          <p:nvPr>
            <p:extLst/>
          </p:nvPr>
        </p:nvGraphicFramePr>
        <p:xfrm>
          <a:off x="3425971" y="1555283"/>
          <a:ext cx="18986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3" imgW="1193760" imgH="253800" progId="Equation.3">
                  <p:embed/>
                </p:oleObj>
              </mc:Choice>
              <mc:Fallback>
                <p:oleObj name="Equation" r:id="rId3" imgW="1193760" imgH="253800" progId="Equation.3">
                  <p:embed/>
                  <p:pic>
                    <p:nvPicPr>
                      <p:cNvPr id="1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971" y="1555283"/>
                        <a:ext cx="1898650" cy="404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2209800" y="3124200"/>
            <a:ext cx="5011738" cy="3088988"/>
            <a:chOff x="2337" y="1509"/>
            <a:chExt cx="2200" cy="1304"/>
          </a:xfrm>
        </p:grpSpPr>
        <p:pic>
          <p:nvPicPr>
            <p:cNvPr id="18" name="Picture 7" descr="ch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" y="1509"/>
              <a:ext cx="1086" cy="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8" descr="s2_Image_mcf_re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" y="1510"/>
              <a:ext cx="1088" cy="1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susceptibility distortions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21758" y="990600"/>
            <a:ext cx="7222042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it-IT" altLang="it-IT" sz="2000" u="none" dirty="0" smtClean="0"/>
              <a:t> Image reconstruction assumes uniform B</a:t>
            </a:r>
            <a:r>
              <a:rPr lang="it-IT" altLang="it-IT" sz="2000" u="none" baseline="-25000" dirty="0" smtClean="0"/>
              <a:t>0</a:t>
            </a:r>
            <a:r>
              <a:rPr lang="it-IT" altLang="it-IT" sz="2000" u="none" dirty="0" smtClean="0"/>
              <a:t> in the sample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it-IT" altLang="it-IT" sz="2000" u="none" dirty="0" smtClean="0"/>
              <a:t> </a:t>
            </a:r>
            <a:r>
              <a:rPr lang="it-IT" altLang="it-IT" sz="2000" u="none" dirty="0" smtClean="0"/>
              <a:t>True field is different: </a:t>
            </a:r>
            <a:endParaRPr lang="it-IT" altLang="it-IT" sz="2000" u="none" dirty="0" smtClean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it-IT" altLang="it-IT" sz="2000" u="none" dirty="0" smtClean="0"/>
              <a:t> As a result, </a:t>
            </a:r>
            <a:r>
              <a:rPr lang="it-IT" altLang="it-IT" sz="2000" dirty="0"/>
              <a:t>fast diffusion images (Echo Planar Images, EPI) show:</a:t>
            </a:r>
          </a:p>
          <a:p>
            <a:pPr marL="1257300" lvl="2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it-IT" altLang="it-IT" sz="2000" u="none" dirty="0" smtClean="0"/>
              <a:t> </a:t>
            </a:r>
            <a:r>
              <a:rPr lang="it-IT" altLang="it-IT" sz="2000" u="none" dirty="0" smtClean="0"/>
              <a:t>areas with signal loss (where T2*&lt;&lt;TE): nothing to do!</a:t>
            </a:r>
          </a:p>
          <a:p>
            <a:pPr marL="1257300" lvl="2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it-IT" altLang="it-IT" sz="2000" u="none" dirty="0" smtClean="0"/>
              <a:t> areas with geometric distortions: something to do!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5282073" y="4350472"/>
          <a:ext cx="267322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Equation" r:id="rId3" imgW="1676160" imgH="507960" progId="Equation.3">
                  <p:embed/>
                </p:oleObj>
              </mc:Choice>
              <mc:Fallback>
                <p:oleObj name="Equation" r:id="rId3" imgW="1676160" imgH="507960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073" y="4350472"/>
                        <a:ext cx="2673222" cy="803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4232784" y="5562600"/>
            <a:ext cx="491121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400" u="none" dirty="0">
                <a:ea typeface="Batang" pitchFamily="18" charset="-127"/>
                <a:sym typeface="Symbol" panose="05050102010706020507" pitchFamily="18" charset="2"/>
              </a:rPr>
              <a:t></a:t>
            </a:r>
            <a:r>
              <a:rPr lang="en-US" altLang="ko-KR" sz="1400" i="1" u="none" dirty="0">
                <a:ea typeface="Batang" pitchFamily="18" charset="-127"/>
              </a:rPr>
              <a:t>x</a:t>
            </a:r>
            <a:r>
              <a:rPr lang="en-US" altLang="ko-KR" sz="1400" u="none" dirty="0">
                <a:ea typeface="Batang" pitchFamily="18" charset="-127"/>
                <a:sym typeface="Symbol" panose="05050102010706020507" pitchFamily="18" charset="2"/>
              </a:rPr>
              <a:t>, </a:t>
            </a:r>
            <a:r>
              <a:rPr lang="en-US" altLang="ko-KR" sz="1400" i="1" u="none" dirty="0">
                <a:ea typeface="Batang" pitchFamily="18" charset="-127"/>
              </a:rPr>
              <a:t>y</a:t>
            </a:r>
            <a:r>
              <a:rPr lang="en-US" altLang="ko-KR" sz="1400" u="none" dirty="0">
                <a:ea typeface="Batang" pitchFamily="18" charset="-127"/>
                <a:sym typeface="Symbol" panose="05050102010706020507" pitchFamily="18" charset="2"/>
              </a:rPr>
              <a:t> : </a:t>
            </a:r>
            <a:r>
              <a:rPr lang="en-US" altLang="ko-KR" sz="1400" u="none" dirty="0" smtClean="0">
                <a:ea typeface="Batang" pitchFamily="18" charset="-127"/>
                <a:sym typeface="Symbol" panose="05050102010706020507" pitchFamily="18" charset="2"/>
              </a:rPr>
              <a:t>voxel shifts in </a:t>
            </a:r>
            <a:r>
              <a:rPr lang="en-US" altLang="ko-KR" sz="1400" u="none" dirty="0">
                <a:ea typeface="Batang" pitchFamily="18" charset="-127"/>
                <a:sym typeface="Symbol" panose="05050102010706020507" pitchFamily="18" charset="2"/>
              </a:rPr>
              <a:t>x, y directions in </a:t>
            </a:r>
            <a:r>
              <a:rPr lang="en-US" altLang="ko-KR" sz="1400" u="none" dirty="0" smtClean="0">
                <a:ea typeface="Batang" pitchFamily="18" charset="-127"/>
                <a:sym typeface="Symbol" panose="05050102010706020507" pitchFamily="18" charset="2"/>
              </a:rPr>
              <a:t>mm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400" dirty="0" smtClean="0">
                <a:ea typeface="Batang" pitchFamily="18" charset="-127"/>
                <a:sym typeface="Symbol" panose="05050102010706020507" pitchFamily="18" charset="2"/>
              </a:rPr>
              <a:t></a:t>
            </a:r>
            <a:r>
              <a:rPr lang="en-US" altLang="ko-KR" sz="1400" dirty="0">
                <a:ea typeface="Batang" pitchFamily="18" charset="-127"/>
                <a:sym typeface="Symbol" panose="05050102010706020507" pitchFamily="18" charset="2"/>
              </a:rPr>
              <a:t>: proton gyromagnetic ratio</a:t>
            </a:r>
            <a:endParaRPr lang="en-US" altLang="ko-KR" sz="1400" u="none" dirty="0">
              <a:ea typeface="Gulim" pitchFamily="34" charset="-127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400" i="1" u="none" dirty="0" err="1">
                <a:ea typeface="Batang" pitchFamily="18" charset="-127"/>
                <a:sym typeface="Symbol" panose="05050102010706020507" pitchFamily="18" charset="2"/>
              </a:rPr>
              <a:t>FOVx</a:t>
            </a:r>
            <a:r>
              <a:rPr lang="en-US" altLang="ko-KR" sz="1400" i="1" u="none" dirty="0">
                <a:ea typeface="Batang" pitchFamily="18" charset="-127"/>
                <a:sym typeface="Symbol" panose="05050102010706020507" pitchFamily="18" charset="2"/>
              </a:rPr>
              <a:t>, </a:t>
            </a:r>
            <a:r>
              <a:rPr lang="en-US" altLang="ko-KR" sz="1400" i="1" u="none" dirty="0" err="1">
                <a:ea typeface="Batang" pitchFamily="18" charset="-127"/>
                <a:sym typeface="Symbol" panose="05050102010706020507" pitchFamily="18" charset="2"/>
              </a:rPr>
              <a:t>FOVy</a:t>
            </a:r>
            <a:r>
              <a:rPr lang="en-US" altLang="ko-KR" sz="1400" u="none" dirty="0">
                <a:ea typeface="Batang" pitchFamily="18" charset="-127"/>
                <a:sym typeface="Symbol" panose="05050102010706020507" pitchFamily="18" charset="2"/>
              </a:rPr>
              <a:t> : field of view in x, y direction in </a:t>
            </a:r>
            <a:r>
              <a:rPr lang="en-US" altLang="ko-KR" sz="1400" u="none" dirty="0" smtClean="0">
                <a:ea typeface="Batang" pitchFamily="18" charset="-127"/>
                <a:sym typeface="Symbol" panose="05050102010706020507" pitchFamily="18" charset="2"/>
              </a:rPr>
              <a:t>mm</a:t>
            </a:r>
            <a:endParaRPr lang="en-US" altLang="ko-KR" sz="1400" i="1" u="none" dirty="0">
              <a:ea typeface="Gulim" pitchFamily="34" charset="-127"/>
              <a:sym typeface="Symbol" panose="05050102010706020507" pitchFamily="18" charset="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1400" i="1" u="none" dirty="0">
                <a:ea typeface="Batang" pitchFamily="18" charset="-127"/>
                <a:sym typeface="Symbol" panose="05050102010706020507" pitchFamily="18" charset="2"/>
              </a:rPr>
              <a:t></a:t>
            </a:r>
            <a:r>
              <a:rPr lang="en-US" altLang="ko-KR" sz="1400" i="1" u="none" dirty="0" err="1">
                <a:ea typeface="Batang" pitchFamily="18" charset="-127"/>
              </a:rPr>
              <a:t>tx</a:t>
            </a:r>
            <a:r>
              <a:rPr lang="en-US" altLang="ko-KR" sz="1400" u="none" dirty="0">
                <a:ea typeface="Batang" pitchFamily="18" charset="-127"/>
                <a:sym typeface="Symbol" panose="05050102010706020507" pitchFamily="18" charset="2"/>
              </a:rPr>
              <a:t>, </a:t>
            </a:r>
            <a:r>
              <a:rPr lang="en-US" altLang="ko-KR" sz="1400" i="1" u="none" dirty="0">
                <a:ea typeface="Batang" pitchFamily="18" charset="-127"/>
              </a:rPr>
              <a:t>ty </a:t>
            </a:r>
            <a:r>
              <a:rPr lang="en-US" altLang="ko-KR" sz="1400" u="none" dirty="0">
                <a:ea typeface="Batang" pitchFamily="18" charset="-127"/>
                <a:sym typeface="Symbol" panose="05050102010706020507" pitchFamily="18" charset="2"/>
              </a:rPr>
              <a:t>:</a:t>
            </a:r>
            <a:r>
              <a:rPr lang="en-US" altLang="ko-KR" sz="1400" i="1" u="none" dirty="0">
                <a:ea typeface="Batang" pitchFamily="18" charset="-127"/>
                <a:sym typeface="Symbol" panose="05050102010706020507" pitchFamily="18" charset="2"/>
              </a:rPr>
              <a:t>  sampling interval in x, y direction (</a:t>
            </a:r>
            <a:r>
              <a:rPr lang="en-US" altLang="ko-KR" sz="1400" i="1" u="none" dirty="0">
                <a:ea typeface="Batang" pitchFamily="18" charset="-127"/>
              </a:rPr>
              <a:t> 1/sampling rate)</a:t>
            </a:r>
            <a:r>
              <a:rPr lang="en-US" altLang="ko-KR" sz="1400" i="1" u="none" dirty="0">
                <a:ea typeface="Gulim" pitchFamily="34" charset="-127"/>
                <a:sym typeface="Symbol" panose="05050102010706020507" pitchFamily="18" charset="2"/>
              </a:rPr>
              <a:t> </a:t>
            </a:r>
            <a:endParaRPr lang="en-US" altLang="ko-KR" sz="1400" i="1" u="none" dirty="0">
              <a:ea typeface="Batang" pitchFamily="18" charset="-127"/>
              <a:sym typeface="Symbol" panose="05050102010706020507" pitchFamily="18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93368" y="3857290"/>
            <a:ext cx="5050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altLang="it-IT" sz="2000" b="1" u="none" dirty="0">
                <a:solidFill>
                  <a:schemeClr val="accent2">
                    <a:lumMod val="75000"/>
                  </a:schemeClr>
                </a:solidFill>
              </a:rPr>
              <a:t>Voxel shifts </a:t>
            </a:r>
            <a:r>
              <a:rPr lang="it-IT" sz="2000" b="1" u="none" dirty="0">
                <a:solidFill>
                  <a:schemeClr val="accent2">
                    <a:lumMod val="75000"/>
                  </a:schemeClr>
                </a:solidFill>
              </a:rPr>
              <a:t>relative to </a:t>
            </a:r>
            <a:r>
              <a:rPr lang="it-IT" sz="2000" b="1" u="none" dirty="0" smtClean="0">
                <a:solidFill>
                  <a:schemeClr val="accent2">
                    <a:lumMod val="75000"/>
                  </a:schemeClr>
                </a:solidFill>
              </a:rPr>
              <a:t>true </a:t>
            </a:r>
            <a:r>
              <a:rPr lang="it-IT" sz="2000" b="1" u="none" dirty="0">
                <a:solidFill>
                  <a:schemeClr val="accent2">
                    <a:lumMod val="75000"/>
                  </a:schemeClr>
                </a:solidFill>
              </a:rPr>
              <a:t>voxel </a:t>
            </a:r>
            <a:r>
              <a:rPr lang="it-IT" sz="2000" b="1" u="none" dirty="0" smtClean="0">
                <a:solidFill>
                  <a:schemeClr val="accent2">
                    <a:lumMod val="75000"/>
                  </a:schemeClr>
                </a:solidFill>
              </a:rPr>
              <a:t>location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it-IT" sz="2000" b="1" u="non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Picture 4" descr="epi_1055Hz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7524" r="11237" b="7132"/>
          <a:stretch>
            <a:fillRect/>
          </a:stretch>
        </p:blipFill>
        <p:spPr bwMode="auto">
          <a:xfrm>
            <a:off x="2079898" y="3700568"/>
            <a:ext cx="2034902" cy="244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GE_for_comp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4" t="7132" r="14445" b="7603"/>
          <a:stretch>
            <a:fillRect/>
          </a:stretch>
        </p:blipFill>
        <p:spPr bwMode="auto">
          <a:xfrm>
            <a:off x="228567" y="3711805"/>
            <a:ext cx="1830964" cy="244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Object 1"/>
          <p:cNvGraphicFramePr>
            <a:graphicFrameLocks noChangeAspect="1"/>
          </p:cNvGraphicFramePr>
          <p:nvPr>
            <p:extLst/>
          </p:nvPr>
        </p:nvGraphicFramePr>
        <p:xfrm>
          <a:off x="3425971" y="1555283"/>
          <a:ext cx="18986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Equation" r:id="rId7" imgW="1193760" imgH="253800" progId="Equation.3">
                  <p:embed/>
                </p:oleObj>
              </mc:Choice>
              <mc:Fallback>
                <p:oleObj name="Equation" r:id="rId7" imgW="1193760" imgH="253800" progId="Equation.3">
                  <p:embed/>
                  <p:pic>
                    <p:nvPicPr>
                      <p:cNvPr id="1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971" y="1555283"/>
                        <a:ext cx="1898650" cy="404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susceptibility distortions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47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0018"/>
          <a:stretch/>
        </p:blipFill>
        <p:spPr>
          <a:xfrm>
            <a:off x="548186" y="1192213"/>
            <a:ext cx="4025401" cy="5150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t="78798"/>
          <a:stretch/>
        </p:blipFill>
        <p:spPr>
          <a:xfrm>
            <a:off x="4876800" y="4114800"/>
            <a:ext cx="4025401" cy="1365400"/>
          </a:xfrm>
          <a:prstGeom prst="rect">
            <a:avLst/>
          </a:prstGeom>
        </p:spPr>
      </p:pic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5715000" y="5587118"/>
            <a:ext cx="22323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Tournier</a:t>
            </a:r>
            <a:r>
              <a:rPr lang="en-US" altLang="it-IT" sz="14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et al., MRM 2011</a:t>
            </a:r>
            <a:endParaRPr lang="it-IT" altLang="es-AR" sz="1400" i="1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98451" y="4124325"/>
            <a:ext cx="1078349" cy="420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646844" y="4848980"/>
            <a:ext cx="1229956" cy="489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90911" y="2676346"/>
            <a:ext cx="4244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Diffusion data overlaid on T1 anatomical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Data are not aligned due to uncorrected distortions</a:t>
            </a:r>
            <a:endParaRPr lang="es-AR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susceptibility distortions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22" idx="1"/>
          </p:cNvCxnSpPr>
          <p:nvPr/>
        </p:nvCxnSpPr>
        <p:spPr>
          <a:xfrm flipH="1">
            <a:off x="7736560" y="1348570"/>
            <a:ext cx="460721" cy="57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7730099" y="2040815"/>
            <a:ext cx="533400" cy="2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245" y="4264483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274071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448472" y="1622669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934371" y="1656887"/>
            <a:ext cx="942429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233142" y="1643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629400" y="2792481"/>
            <a:ext cx="1066800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8177185" y="2398604"/>
            <a:ext cx="859529" cy="5402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SE-EPI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AP/PA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736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0795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8197281" y="1026846"/>
            <a:ext cx="859529" cy="6434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Field map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77186" y="1727010"/>
            <a:ext cx="859529" cy="572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3D T2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990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133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3581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4876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324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0050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3167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48768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37565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4863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" name="Straight Arrow Connector 6"/>
          <p:cNvCxnSpPr>
            <a:stCxn id="18" idx="1"/>
          </p:cNvCxnSpPr>
          <p:nvPr/>
        </p:nvCxnSpPr>
        <p:spPr>
          <a:xfrm flipH="1" flipV="1">
            <a:off x="7779100" y="2199697"/>
            <a:ext cx="398085" cy="46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799211" y="3858789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69780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5151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229200" y="5064069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40" name="Rounded Rectangle 39"/>
          <p:cNvSpPr/>
          <p:nvPr/>
        </p:nvSpPr>
        <p:spPr>
          <a:xfrm>
            <a:off x="-10664" y="2823840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458441" y="2527772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TextBox 42"/>
          <p:cNvSpPr txBox="1"/>
          <p:nvPr/>
        </p:nvSpPr>
        <p:spPr>
          <a:xfrm rot="21064066">
            <a:off x="277244" y="5503026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C00000"/>
                </a:solidFill>
              </a:rPr>
              <a:t>This is a generic example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Jury out for optimal details</a:t>
            </a:r>
            <a:endParaRPr lang="es-AR" dirty="0">
              <a:solidFill>
                <a:srgbClr val="C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8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2" name="Cube 21"/>
          <p:cNvSpPr/>
          <p:nvPr/>
        </p:nvSpPr>
        <p:spPr>
          <a:xfrm>
            <a:off x="3332499" y="1020413"/>
            <a:ext cx="559736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3892234" y="1020413"/>
            <a:ext cx="563461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4424604" y="1020413"/>
            <a:ext cx="536417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4988208" y="1020413"/>
            <a:ext cx="533789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6442502" y="1048806"/>
            <a:ext cx="415498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dirty="0">
                <a:solidFill>
                  <a:schemeClr val="tx2"/>
                </a:solidFill>
                <a:latin typeface="Arial" panose="020B0604020202020204" pitchFamily="34" charset="0"/>
              </a:rPr>
              <a:t>...</a:t>
            </a:r>
            <a:endParaRPr lang="es-AR" altLang="es-AR" sz="2146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5637473" y="1020413"/>
            <a:ext cx="687127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30" name="Cube 29"/>
          <p:cNvSpPr/>
          <p:nvPr/>
        </p:nvSpPr>
        <p:spPr>
          <a:xfrm>
            <a:off x="6974306" y="1017574"/>
            <a:ext cx="738934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31" name="TextBox 14"/>
          <p:cNvSpPr txBox="1">
            <a:spLocks noChangeArrowheads="1"/>
          </p:cNvSpPr>
          <p:nvPr/>
        </p:nvSpPr>
        <p:spPr bwMode="auto">
          <a:xfrm>
            <a:off x="2878" y="1066800"/>
            <a:ext cx="176683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Diffusion MRI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acquisition </a:t>
            </a:r>
            <a:endParaRPr lang="it-IT" altLang="es-AR" sz="16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00" b="1" dirty="0" smtClean="0">
                <a:solidFill>
                  <a:schemeClr val="tx2"/>
                </a:solidFill>
                <a:latin typeface="Arial" panose="020B0604020202020204" pitchFamily="34" charset="0"/>
              </a:rPr>
              <a:t>Schemes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00" dirty="0" smtClean="0">
                <a:solidFill>
                  <a:schemeClr val="tx2"/>
                </a:solidFill>
                <a:latin typeface="Arial" panose="020B0604020202020204" pitchFamily="34" charset="0"/>
              </a:rPr>
              <a:t>(single/multishell)</a:t>
            </a:r>
            <a:endParaRPr lang="es-AR" altLang="es-AR" sz="16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2" name="Cube 31"/>
          <p:cNvSpPr/>
          <p:nvPr/>
        </p:nvSpPr>
        <p:spPr>
          <a:xfrm>
            <a:off x="3276600" y="1700427"/>
            <a:ext cx="528109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33" name="Cube 32"/>
          <p:cNvSpPr/>
          <p:nvPr/>
        </p:nvSpPr>
        <p:spPr>
          <a:xfrm>
            <a:off x="8250497" y="1697588"/>
            <a:ext cx="549406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34" name="TextBox 19"/>
          <p:cNvSpPr txBox="1">
            <a:spLocks noChangeArrowheads="1"/>
          </p:cNvSpPr>
          <p:nvPr/>
        </p:nvSpPr>
        <p:spPr bwMode="auto">
          <a:xfrm>
            <a:off x="4511983" y="1714411"/>
            <a:ext cx="415498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dirty="0">
                <a:solidFill>
                  <a:schemeClr val="tx2"/>
                </a:solidFill>
                <a:latin typeface="Arial" panose="020B0604020202020204" pitchFamily="34" charset="0"/>
              </a:rPr>
              <a:t>...</a:t>
            </a:r>
            <a:endParaRPr lang="es-AR" altLang="es-AR" sz="2146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5" name="Cube 34"/>
          <p:cNvSpPr/>
          <p:nvPr/>
        </p:nvSpPr>
        <p:spPr>
          <a:xfrm>
            <a:off x="3850140" y="1699008"/>
            <a:ext cx="701818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36" name="Cube 35"/>
          <p:cNvSpPr/>
          <p:nvPr/>
        </p:nvSpPr>
        <p:spPr>
          <a:xfrm>
            <a:off x="4859302" y="1697588"/>
            <a:ext cx="706670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37" name="Cube 36"/>
          <p:cNvSpPr/>
          <p:nvPr/>
        </p:nvSpPr>
        <p:spPr>
          <a:xfrm>
            <a:off x="5562600" y="1693330"/>
            <a:ext cx="600515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38" name="TextBox 23"/>
          <p:cNvSpPr txBox="1">
            <a:spLocks noChangeArrowheads="1"/>
          </p:cNvSpPr>
          <p:nvPr/>
        </p:nvSpPr>
        <p:spPr bwMode="auto">
          <a:xfrm>
            <a:off x="6899702" y="1718883"/>
            <a:ext cx="415498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>
                <a:solidFill>
                  <a:schemeClr val="tx2"/>
                </a:solidFill>
                <a:latin typeface="Arial" panose="020B0604020202020204" pitchFamily="34" charset="0"/>
              </a:rPr>
              <a:t>...</a:t>
            </a:r>
            <a:endParaRPr lang="es-AR" altLang="es-AR" sz="2146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6232383" y="1691910"/>
            <a:ext cx="701817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40" name="Cube 39"/>
          <p:cNvSpPr/>
          <p:nvPr/>
        </p:nvSpPr>
        <p:spPr>
          <a:xfrm>
            <a:off x="7236806" y="1690482"/>
            <a:ext cx="727609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41" name="TextBox 26"/>
          <p:cNvSpPr txBox="1">
            <a:spLocks noChangeArrowheads="1"/>
          </p:cNvSpPr>
          <p:nvPr/>
        </p:nvSpPr>
        <p:spPr bwMode="auto">
          <a:xfrm>
            <a:off x="7924799" y="1718883"/>
            <a:ext cx="478837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dirty="0">
                <a:solidFill>
                  <a:schemeClr val="tx2"/>
                </a:solidFill>
                <a:latin typeface="Arial" panose="020B0604020202020204" pitchFamily="34" charset="0"/>
              </a:rPr>
              <a:t>...</a:t>
            </a:r>
            <a:endParaRPr lang="es-AR" altLang="es-AR" sz="2146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2" name="Left Brace 41"/>
          <p:cNvSpPr/>
          <p:nvPr/>
        </p:nvSpPr>
        <p:spPr>
          <a:xfrm>
            <a:off x="1638720" y="990600"/>
            <a:ext cx="342480" cy="1189671"/>
          </a:xfrm>
          <a:prstGeom prst="leftBrace">
            <a:avLst>
              <a:gd name="adj1" fmla="val 30310"/>
              <a:gd name="adj2" fmla="val 483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AR" sz="1252"/>
          </a:p>
        </p:txBody>
      </p:sp>
      <p:sp>
        <p:nvSpPr>
          <p:cNvPr id="43" name="Rectangle 28"/>
          <p:cNvSpPr>
            <a:spLocks noChangeArrowheads="1"/>
          </p:cNvSpPr>
          <p:nvPr/>
        </p:nvSpPr>
        <p:spPr bwMode="auto">
          <a:xfrm>
            <a:off x="1772688" y="1808322"/>
            <a:ext cx="1423788" cy="31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431" b="1">
                <a:solidFill>
                  <a:schemeClr val="tx2"/>
                </a:solidFill>
                <a:latin typeface="Arial" panose="020B0604020202020204" pitchFamily="34" charset="0"/>
              </a:rPr>
              <a:t>b0 interleaved</a:t>
            </a:r>
            <a:endParaRPr lang="es-AR" altLang="es-AR" sz="1431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29"/>
          <p:cNvSpPr>
            <a:spLocks noChangeArrowheads="1"/>
          </p:cNvSpPr>
          <p:nvPr/>
        </p:nvSpPr>
        <p:spPr bwMode="auto">
          <a:xfrm>
            <a:off x="1829475" y="1126887"/>
            <a:ext cx="1064715" cy="31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431" b="1">
                <a:solidFill>
                  <a:schemeClr val="tx2"/>
                </a:solidFill>
                <a:latin typeface="Arial" panose="020B0604020202020204" pitchFamily="34" charset="0"/>
              </a:rPr>
              <a:t>b0 at start</a:t>
            </a:r>
            <a:endParaRPr lang="es-AR" altLang="es-AR" sz="1431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9" name="Rectangle 36"/>
          <p:cNvSpPr>
            <a:spLocks noChangeArrowheads="1"/>
          </p:cNvSpPr>
          <p:nvPr/>
        </p:nvSpPr>
        <p:spPr bwMode="auto">
          <a:xfrm>
            <a:off x="128534" y="2288296"/>
            <a:ext cx="2902570" cy="34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10" i="1" dirty="0">
                <a:solidFill>
                  <a:schemeClr val="tx2"/>
                </a:solidFill>
                <a:latin typeface="Arial" panose="020B0604020202020204" pitchFamily="34" charset="0"/>
              </a:rPr>
              <a:t>(some scanners </a:t>
            </a:r>
            <a:r>
              <a:rPr lang="it-IT" altLang="es-AR" sz="1610" i="1" dirty="0" smtClean="0">
                <a:solidFill>
                  <a:schemeClr val="tx2"/>
                </a:solidFill>
                <a:latin typeface="Arial" panose="020B0604020202020204" pitchFamily="34" charset="0"/>
              </a:rPr>
              <a:t>average </a:t>
            </a:r>
            <a:r>
              <a:rPr lang="it-IT" altLang="es-AR" sz="1610" i="1" dirty="0">
                <a:solidFill>
                  <a:schemeClr val="tx2"/>
                </a:solidFill>
                <a:latin typeface="Arial" panose="020B0604020202020204" pitchFamily="34" charset="0"/>
              </a:rPr>
              <a:t>b0s)</a:t>
            </a:r>
            <a:endParaRPr lang="es-AR" altLang="es-AR" sz="1610" i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7" y="2939390"/>
            <a:ext cx="4076614" cy="2746421"/>
          </a:xfrm>
          <a:prstGeom prst="rect">
            <a:avLst/>
          </a:prstGeom>
        </p:spPr>
      </p:pic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969840" y="5657840"/>
            <a:ext cx="1754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Veraart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, ISMRM 2019</a:t>
            </a:r>
            <a:endParaRPr lang="it-IT" altLang="es-AR" sz="1400" i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5" name="Picture 2" descr="fi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5" t="16876" r="39590" b="31949"/>
          <a:stretch>
            <a:fillRect/>
          </a:stretch>
        </p:blipFill>
        <p:spPr bwMode="auto">
          <a:xfrm>
            <a:off x="5853455" y="3086260"/>
            <a:ext cx="2766701" cy="227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563647" y="4312600"/>
            <a:ext cx="93033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123114" y="2808604"/>
            <a:ext cx="1755609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altLang="es-AR" sz="1600" i="1" dirty="0" smtClean="0">
                <a:solidFill>
                  <a:schemeClr val="tx2"/>
                </a:solidFill>
                <a:latin typeface="Arial" panose="020B0604020202020204" pitchFamily="34" charset="0"/>
              </a:rPr>
              <a:t>You wish!</a:t>
            </a:r>
          </a:p>
          <a:p>
            <a:pPr algn="ctr"/>
            <a:r>
              <a:rPr lang="it-IT" sz="1600" i="1" dirty="0" smtClean="0">
                <a:solidFill>
                  <a:schemeClr val="tx2"/>
                </a:solidFill>
                <a:latin typeface="Arial" panose="020B0604020202020204" pitchFamily="34" charset="0"/>
              </a:rPr>
              <a:t>In reality</a:t>
            </a:r>
          </a:p>
          <a:p>
            <a:pPr algn="ctr"/>
            <a:r>
              <a:rPr lang="it-IT" sz="1600" i="1" dirty="0" smtClean="0">
                <a:solidFill>
                  <a:schemeClr val="tx2"/>
                </a:solidFill>
                <a:latin typeface="Arial" panose="020B0604020202020204" pitchFamily="34" charset="0"/>
              </a:rPr>
              <a:t>spins experience</a:t>
            </a:r>
          </a:p>
          <a:p>
            <a:pPr algn="ctr"/>
            <a:r>
              <a:rPr lang="it-IT" sz="1600" i="1" dirty="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r>
              <a:rPr lang="it-IT" sz="1600" i="1" dirty="0" smtClean="0">
                <a:solidFill>
                  <a:schemeClr val="tx2"/>
                </a:solidFill>
                <a:latin typeface="Arial" panose="020B0604020202020204" pitchFamily="34" charset="0"/>
              </a:rPr>
              <a:t>nother induced</a:t>
            </a:r>
          </a:p>
          <a:p>
            <a:pPr algn="ctr"/>
            <a:r>
              <a:rPr lang="it-IT" sz="1600" i="1" dirty="0" smtClean="0">
                <a:solidFill>
                  <a:schemeClr val="tx2"/>
                </a:solidFill>
                <a:latin typeface="Arial" panose="020B0604020202020204" pitchFamily="34" charset="0"/>
              </a:rPr>
              <a:t>gradient</a:t>
            </a:r>
            <a:endParaRPr lang="es-AR" sz="1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071161" y="5762880"/>
            <a:ext cx="6649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060944" y="6019800"/>
            <a:ext cx="664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140063" y="5570097"/>
            <a:ext cx="2784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i="1" dirty="0" smtClean="0">
                <a:solidFill>
                  <a:schemeClr val="tx2"/>
                </a:solidFill>
                <a:latin typeface="Arial" panose="020B0604020202020204" pitchFamily="34" charset="0"/>
              </a:rPr>
              <a:t>Assumed gradient waveform</a:t>
            </a:r>
          </a:p>
          <a:p>
            <a:r>
              <a:rPr lang="it-IT" sz="1600" i="1" dirty="0" smtClean="0">
                <a:solidFill>
                  <a:srgbClr val="FF0000"/>
                </a:solidFill>
                <a:latin typeface="Arial" panose="020B0604020202020204" pitchFamily="34" charset="0"/>
              </a:rPr>
              <a:t>Effective gradient waveform</a:t>
            </a:r>
            <a:endParaRPr lang="es-AR" sz="1600" dirty="0">
              <a:solidFill>
                <a:srgbClr val="FF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Eddy and motion correction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5122" name="Picture 2" descr="MRI induction, eddy cur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31875"/>
            <a:ext cx="5029200" cy="487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33600" y="6069047"/>
            <a:ext cx="556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1400" i="1" dirty="0">
                <a:hlinkClick r:id="rId3"/>
              </a:rPr>
              <a:t>http://mriquestions.com/eddy-current-problems.html</a:t>
            </a:r>
            <a:endParaRPr lang="es-AR" sz="1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117388" y="1676400"/>
            <a:ext cx="3595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FFFF00"/>
                </a:solidFill>
              </a:rPr>
              <a:t>Induction kitchen principle</a:t>
            </a:r>
            <a:endParaRPr lang="es-AR" sz="2400" b="1" dirty="0">
              <a:solidFill>
                <a:srgbClr val="FFFF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Sometimes Eddy currents are welcome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t="43236" r="66052" b="21677"/>
          <a:stretch>
            <a:fillRect/>
          </a:stretch>
        </p:blipFill>
        <p:spPr bwMode="auto">
          <a:xfrm>
            <a:off x="369252" y="2297248"/>
            <a:ext cx="3229715" cy="316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79349" y="5552517"/>
            <a:ext cx="320205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>
                <a:latin typeface="Arial" panose="020B0604020202020204" pitchFamily="34" charset="0"/>
                <a:ea typeface="MS PGothic" panose="020B0600070205080204" pitchFamily="34" charset="-128"/>
              </a:rPr>
              <a:t>Le </a:t>
            </a:r>
            <a:r>
              <a:rPr lang="en-US" altLang="it-IT" sz="1400" i="1" dirty="0" err="1">
                <a:latin typeface="Arial" panose="020B0604020202020204" pitchFamily="34" charset="0"/>
                <a:ea typeface="MS PGothic" panose="020B0600070205080204" pitchFamily="34" charset="-128"/>
              </a:rPr>
              <a:t>Bihan</a:t>
            </a:r>
            <a:r>
              <a:rPr lang="en-US" altLang="it-IT" sz="1400" i="1" dirty="0">
                <a:latin typeface="Arial" panose="020B0604020202020204" pitchFamily="34" charset="0"/>
                <a:ea typeface="MS PGothic" panose="020B0600070205080204" pitchFamily="34" charset="-128"/>
              </a:rPr>
              <a:t> et al., Artifacts and pitfalls in diffusion MRI, JMRI 2006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4" t="30141" r="39172" b="33333"/>
          <a:stretch>
            <a:fillRect/>
          </a:stretch>
        </p:blipFill>
        <p:spPr bwMode="auto">
          <a:xfrm>
            <a:off x="3810000" y="2317122"/>
            <a:ext cx="4664987" cy="323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859621" y="5629178"/>
            <a:ext cx="28232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>
                <a:latin typeface="Arial" panose="020B0604020202020204" pitchFamily="34" charset="0"/>
              </a:rPr>
              <a:t>Pierpaoli</a:t>
            </a:r>
            <a:r>
              <a:rPr lang="en-US" altLang="it-IT" sz="1400" i="1" dirty="0">
                <a:latin typeface="Arial" panose="020B0604020202020204" pitchFamily="34" charset="0"/>
              </a:rPr>
              <a:t>, ISMRM Diffusion, 2016</a:t>
            </a:r>
            <a:endParaRPr lang="it-IT" altLang="es-AR" sz="1400" i="1" dirty="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020204" y="6229971"/>
            <a:ext cx="58352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s-AR" sz="1800" u="sng" dirty="0"/>
              <a:t>Eddy currents</a:t>
            </a:r>
            <a:r>
              <a:rPr lang="it-IT" altLang="es-AR" sz="1800" dirty="0"/>
              <a:t>: strongest effects in phase-encoding direction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3275" y="762000"/>
            <a:ext cx="76049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currents in induced inside the MRI cryostat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generate a magnetic field gradient that adds to the intended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net gradient is incorrect leading to image geometric distortions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fig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5" t="16876" r="39590" b="31949"/>
          <a:stretch>
            <a:fillRect/>
          </a:stretch>
        </p:blipFill>
        <p:spPr bwMode="auto">
          <a:xfrm>
            <a:off x="6902336" y="2326647"/>
            <a:ext cx="1906240" cy="157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ube 17"/>
          <p:cNvSpPr/>
          <p:nvPr/>
        </p:nvSpPr>
        <p:spPr>
          <a:xfrm>
            <a:off x="844991" y="1889524"/>
            <a:ext cx="559736" cy="522433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400" b="1" dirty="0">
                <a:solidFill>
                  <a:schemeClr val="tx1"/>
                </a:solidFill>
              </a:rPr>
              <a:t>b0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2438400" y="1816081"/>
            <a:ext cx="687127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20" name="Cube 19"/>
          <p:cNvSpPr/>
          <p:nvPr/>
        </p:nvSpPr>
        <p:spPr>
          <a:xfrm>
            <a:off x="2411230" y="3789212"/>
            <a:ext cx="687127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sp>
        <p:nvSpPr>
          <p:cNvPr id="21" name="Cube 20"/>
          <p:cNvSpPr/>
          <p:nvPr/>
        </p:nvSpPr>
        <p:spPr>
          <a:xfrm>
            <a:off x="703114" y="3789211"/>
            <a:ext cx="687127" cy="522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t-IT" sz="1600" b="1" dirty="0"/>
              <a:t>DWI</a:t>
            </a:r>
            <a:endParaRPr lang="es-AR" sz="16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Eddy current distortions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49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7072030" y="4176860"/>
            <a:ext cx="1295400" cy="220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l="12960" t="4507"/>
          <a:stretch/>
        </p:blipFill>
        <p:spPr>
          <a:xfrm>
            <a:off x="3905097" y="3400234"/>
            <a:ext cx="1493005" cy="199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46" y="3333220"/>
            <a:ext cx="3439225" cy="273714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40100" y="1725700"/>
            <a:ext cx="41115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68702" y="5316230"/>
            <a:ext cx="2210400" cy="100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1.5cm x 1.8cm, </a:t>
            </a:r>
            <a:endParaRPr lang="en-GB" sz="1400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14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8.5um </a:t>
            </a:r>
            <a:r>
              <a:rPr lang="en-GB" sz="1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x 8.5um</a:t>
            </a:r>
            <a:endParaRPr sz="1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16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Courtesy of Hui Wang</a:t>
            </a:r>
            <a:endParaRPr sz="1600" i="1" dirty="0">
              <a:solidFill>
                <a:schemeClr val="tx1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573716" y="4036774"/>
            <a:ext cx="149067" cy="14517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368716" y="5803990"/>
            <a:ext cx="2775284" cy="82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GB" sz="1400" dirty="0">
                <a:solidFill>
                  <a:schemeClr val="tx1"/>
                </a:solidFill>
              </a:rPr>
              <a:t>Fibre diameters in human brains ranged from 0.16 to 9 </a:t>
            </a:r>
            <a:r>
              <a:rPr lang="en-GB" sz="1400" dirty="0" err="1" smtClean="0">
                <a:solidFill>
                  <a:schemeClr val="tx1"/>
                </a:solidFill>
              </a:rPr>
              <a:t>μm</a:t>
            </a:r>
            <a:endParaRPr lang="en-GB" sz="1400" dirty="0" smtClean="0">
              <a:solidFill>
                <a:schemeClr val="tx1"/>
              </a:solidFill>
            </a:endParaRPr>
          </a:p>
          <a:p>
            <a:pPr lvl="0" algn="ctr"/>
            <a:r>
              <a:rPr lang="en-GB" sz="1400" i="1" dirty="0" err="1" smtClean="0">
                <a:solidFill>
                  <a:schemeClr val="tx1"/>
                </a:solidFill>
              </a:rPr>
              <a:t>Liewald</a:t>
            </a:r>
            <a:r>
              <a:rPr lang="en-GB" sz="1400" i="1" dirty="0" smtClean="0">
                <a:solidFill>
                  <a:schemeClr val="tx1"/>
                </a:solidFill>
              </a:rPr>
              <a:t> </a:t>
            </a:r>
            <a:r>
              <a:rPr lang="en-GB" sz="1400" i="1" dirty="0">
                <a:solidFill>
                  <a:schemeClr val="tx1"/>
                </a:solidFill>
              </a:rPr>
              <a:t>et al. 2014 </a:t>
            </a:r>
            <a:endParaRPr sz="1400" i="1" dirty="0">
              <a:solidFill>
                <a:schemeClr val="tx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1883" y="722559"/>
            <a:ext cx="7041776" cy="237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3538" indent="-223838">
              <a:buClrTx/>
              <a:buSzPts val="1400"/>
              <a:buFont typeface="Arial" panose="020B0604020202020204" pitchFamily="34" charset="0"/>
              <a:buChar char="•"/>
            </a:pPr>
            <a:r>
              <a:rPr lang="it-IT" sz="1600" b="1" dirty="0" smtClean="0">
                <a:solidFill>
                  <a:schemeClr val="tx1"/>
                </a:solidFill>
              </a:rPr>
              <a:t>Brain anatomy characterization (in-vivo, non-invasive)</a:t>
            </a:r>
            <a:r>
              <a:rPr lang="it-IT" sz="1600" dirty="0" smtClean="0">
                <a:solidFill>
                  <a:schemeClr val="tx1"/>
                </a:solidFill>
              </a:rPr>
              <a:t> </a:t>
            </a:r>
          </a:p>
          <a:p>
            <a:pPr marL="715963" lvl="1" indent="-176213">
              <a:buSzPts val="1400"/>
              <a:buFont typeface="Courier New" panose="02070309020205020404" pitchFamily="49" charset="0"/>
              <a:buChar char="o"/>
            </a:pPr>
            <a:r>
              <a:rPr lang="it-IT" sz="1600" dirty="0" smtClean="0"/>
              <a:t>Brain tissue microstructure (axon diameter, density, myelination, etc.)</a:t>
            </a:r>
          </a:p>
          <a:p>
            <a:pPr marL="715963" lvl="1" indent="-176213">
              <a:buSzPts val="1400"/>
              <a:buFont typeface="Courier New" panose="02070309020205020404" pitchFamily="49" charset="0"/>
              <a:buChar char="o"/>
            </a:pPr>
            <a:r>
              <a:rPr lang="it-IT" sz="1600" dirty="0" smtClean="0">
                <a:solidFill>
                  <a:schemeClr val="tx1"/>
                </a:solidFill>
              </a:rPr>
              <a:t>White matter fibers (orientations, connections, etc.)</a:t>
            </a:r>
            <a:endParaRPr sz="1600" dirty="0">
              <a:solidFill>
                <a:schemeClr val="tx1"/>
              </a:solidFill>
            </a:endParaRPr>
          </a:p>
          <a:p>
            <a:pPr marL="363538" indent="-223838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chemeClr val="tx1"/>
                </a:solidFill>
              </a:rPr>
              <a:t>Diffusion of water molecules </a:t>
            </a:r>
            <a:r>
              <a:rPr lang="en-GB" sz="1600" dirty="0" smtClean="0">
                <a:solidFill>
                  <a:schemeClr val="tx1"/>
                </a:solidFill>
              </a:rPr>
              <a:t>in tissue</a:t>
            </a:r>
            <a:endParaRPr lang="en-GB" sz="1600" dirty="0">
              <a:solidFill>
                <a:schemeClr val="tx1"/>
              </a:solidFill>
            </a:endParaRPr>
          </a:p>
          <a:p>
            <a:pPr marL="715963" lvl="1" indent="-176213">
              <a:buSzPts val="1400"/>
              <a:buFont typeface="Courier New" panose="02070309020205020404" pitchFamily="49" charset="0"/>
              <a:buChar char="o"/>
            </a:pPr>
            <a:r>
              <a:rPr lang="en-GB" sz="1600" dirty="0" smtClean="0"/>
              <a:t>Reflects </a:t>
            </a:r>
            <a:r>
              <a:rPr lang="en-GB" sz="1600" dirty="0"/>
              <a:t>the local microstructural environment</a:t>
            </a:r>
            <a:endParaRPr lang="en-GB" sz="1600" dirty="0" smtClean="0">
              <a:solidFill>
                <a:schemeClr val="tx1"/>
              </a:solidFill>
            </a:endParaRPr>
          </a:p>
          <a:p>
            <a:pPr marL="715963" lvl="1" indent="-176213">
              <a:buSzPts val="1400"/>
              <a:buFont typeface="Courier New" panose="02070309020205020404" pitchFamily="49" charset="0"/>
              <a:buChar char="o"/>
            </a:pPr>
            <a:r>
              <a:rPr lang="en-GB" sz="1600" dirty="0" smtClean="0">
                <a:solidFill>
                  <a:schemeClr val="tx1"/>
                </a:solidFill>
              </a:rPr>
              <a:t>Physical restrictions will affect diffusion magnitude and directionality</a:t>
            </a:r>
          </a:p>
          <a:p>
            <a:pPr marL="363538" indent="-274638">
              <a:buSzPts val="1400"/>
              <a:buFont typeface="Arial" panose="020B0604020202020204" pitchFamily="34" charset="0"/>
              <a:buChar char="•"/>
            </a:pPr>
            <a:r>
              <a:rPr lang="en-GB" sz="1600" b="1" dirty="0" smtClean="0"/>
              <a:t>Diffusion MRI </a:t>
            </a:r>
          </a:p>
          <a:p>
            <a:pPr marL="715963" lvl="1" indent="-176213">
              <a:buSzPts val="1400"/>
              <a:buFont typeface="Courier New" panose="02070309020205020404" pitchFamily="49" charset="0"/>
              <a:buChar char="o"/>
            </a:pPr>
            <a:r>
              <a:rPr lang="en-GB" sz="1600" dirty="0" smtClean="0"/>
              <a:t>Contrast sensitive magnitude and direction of water diffusion</a:t>
            </a:r>
          </a:p>
          <a:p>
            <a:pPr marL="715963" lvl="1" indent="-176213">
              <a:buSzPts val="1400"/>
              <a:buFont typeface="Courier New" panose="02070309020205020404" pitchFamily="49" charset="0"/>
              <a:buChar char="o"/>
            </a:pPr>
            <a:r>
              <a:rPr lang="en-GB" sz="1600" dirty="0" smtClean="0">
                <a:solidFill>
                  <a:schemeClr val="tx1"/>
                </a:solidFill>
              </a:rPr>
              <a:t>Models relate the NMR signal with microstructure properties </a:t>
            </a:r>
            <a:endParaRPr sz="1600" dirty="0">
              <a:solidFill>
                <a:schemeClr val="tx1"/>
              </a:solidFill>
            </a:endParaRPr>
          </a:p>
          <a:p>
            <a:pPr marL="742950" indent="-285750">
              <a:buClrTx/>
              <a:buFont typeface="Arial" panose="020B0604020202020204" pitchFamily="34" charset="0"/>
              <a:buChar char="•"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5850" y="6290846"/>
            <a:ext cx="3644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</a:rPr>
              <a:t>Courtesy of Viviana </a:t>
            </a:r>
            <a:r>
              <a:rPr lang="en-US" sz="1600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sz="1600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sz="16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Diffusion MRI: Motivation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Picture 16" descr="F4.large"/>
          <p:cNvPicPr>
            <a:picLocks noGrp="1" noChangeAspect="1"/>
          </p:cNvPicPr>
          <p:nvPr isPhoto="1"/>
        </p:nvPicPr>
        <p:blipFill rotWithShape="1"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5" b="56017"/>
          <a:stretch/>
        </p:blipFill>
        <p:spPr>
          <a:xfrm>
            <a:off x="7271464" y="2309041"/>
            <a:ext cx="1318519" cy="1434857"/>
          </a:xfrm>
          <a:prstGeom prst="rect">
            <a:avLst/>
          </a:prstGeom>
        </p:spPr>
      </p:pic>
      <p:pic>
        <p:nvPicPr>
          <p:cNvPr id="18" name="Picture 17" descr="F4.large"/>
          <p:cNvPicPr>
            <a:picLocks noGrp="1" noChangeAspect="1"/>
          </p:cNvPicPr>
          <p:nvPr isPhoto="1"/>
        </p:nvPicPr>
        <p:blipFill rotWithShape="1">
          <a:blip r:embed="rId7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6" t="1" r="31505" b="58844"/>
          <a:stretch/>
        </p:blipFill>
        <p:spPr>
          <a:xfrm>
            <a:off x="7817788" y="922176"/>
            <a:ext cx="1326212" cy="1342609"/>
          </a:xfrm>
          <a:prstGeom prst="rect">
            <a:avLst/>
          </a:prstGeom>
        </p:spPr>
      </p:pic>
      <p:pic>
        <p:nvPicPr>
          <p:cNvPr id="19" name="Picture 18" descr="F4.large"/>
          <p:cNvPicPr>
            <a:picLocks noGrp="1" noChangeAspect="1"/>
          </p:cNvPicPr>
          <p:nvPr isPhoto="1"/>
        </p:nvPicPr>
        <p:blipFill rotWithShape="1"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0" r="64230" b="58128"/>
          <a:stretch/>
        </p:blipFill>
        <p:spPr>
          <a:xfrm>
            <a:off x="7112109" y="898802"/>
            <a:ext cx="818615" cy="13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52" name="Picture 2" descr="Fig.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9" b="40318"/>
          <a:stretch/>
        </p:blipFill>
        <p:spPr bwMode="auto">
          <a:xfrm>
            <a:off x="1225500" y="851649"/>
            <a:ext cx="3352800" cy="54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1752600" y="6245423"/>
            <a:ext cx="26243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astiani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et al., </a:t>
            </a: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Neuroimage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2019</a:t>
            </a:r>
            <a:endParaRPr lang="it-IT" altLang="es-AR" sz="14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029200" y="1738090"/>
            <a:ext cx="3810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Minimizing head motion: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Subject preparation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Subject fixation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Acquisition as short as needed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Prospective correction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Retrospective correction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Spatial model Eddy fields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registrations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head motion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9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52" name="Picture 2" descr="Fig.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18"/>
          <a:stretch/>
        </p:blipFill>
        <p:spPr bwMode="auto">
          <a:xfrm>
            <a:off x="1676400" y="851649"/>
            <a:ext cx="5623500" cy="542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3243092" y="6274310"/>
            <a:ext cx="26243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astiani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et al., </a:t>
            </a: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Neuroimage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2019</a:t>
            </a:r>
            <a:endParaRPr lang="it-IT" altLang="es-AR" sz="1400" i="1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head motion &amp; Eddy currents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1066801" y="6240629"/>
            <a:ext cx="51761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s-AR" sz="1400" dirty="0">
                <a:hlinkClick r:id="rId2"/>
              </a:rPr>
              <a:t>https://fsl.fmrib.ox.ac.uk/fsl/fslwiki/eddy</a:t>
            </a:r>
            <a:endParaRPr lang="it-IT" altLang="es-AR" sz="1400" i="1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31875"/>
            <a:ext cx="5041269" cy="416202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133600" y="5207252"/>
          <a:ext cx="5334000" cy="1033377"/>
        </p:xfrm>
        <a:graphic>
          <a:graphicData uri="http://schemas.openxmlformats.org/drawingml/2006/table">
            <a:tbl>
              <a:tblPr/>
              <a:tblGrid>
                <a:gridCol w="1483818">
                  <a:extLst>
                    <a:ext uri="{9D8B030D-6E8A-4147-A177-3AD203B41FA5}">
                      <a16:colId xmlns:a16="http://schemas.microsoft.com/office/drawing/2014/main" val="4268732647"/>
                    </a:ext>
                  </a:extLst>
                </a:gridCol>
                <a:gridCol w="1957171">
                  <a:extLst>
                    <a:ext uri="{9D8B030D-6E8A-4147-A177-3AD203B41FA5}">
                      <a16:colId xmlns:a16="http://schemas.microsoft.com/office/drawing/2014/main" val="3437345314"/>
                    </a:ext>
                  </a:extLst>
                </a:gridCol>
                <a:gridCol w="1893011">
                  <a:extLst>
                    <a:ext uri="{9D8B030D-6E8A-4147-A177-3AD203B41FA5}">
                      <a16:colId xmlns:a16="http://schemas.microsoft.com/office/drawing/2014/main" val="2419497572"/>
                    </a:ext>
                  </a:extLst>
                </a:gridCol>
              </a:tblGrid>
              <a:tr h="1033377"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err="1">
                          <a:effectLst/>
                        </a:rPr>
                        <a:t>Before</a:t>
                      </a:r>
                      <a:r>
                        <a:rPr lang="es-AR" sz="1200" dirty="0">
                          <a:effectLst/>
                        </a:rPr>
                        <a:t> </a:t>
                      </a:r>
                      <a:r>
                        <a:rPr lang="es-AR" sz="1200" dirty="0" err="1">
                          <a:effectLst/>
                        </a:rPr>
                        <a:t>any</a:t>
                      </a:r>
                      <a:r>
                        <a:rPr lang="es-AR" sz="1200" dirty="0">
                          <a:effectLst/>
                        </a:rPr>
                        <a:t> </a:t>
                      </a:r>
                      <a:r>
                        <a:rPr lang="es-AR" sz="1200" dirty="0" err="1">
                          <a:effectLst/>
                        </a:rPr>
                        <a:t>correction</a:t>
                      </a:r>
                      <a:endParaRPr lang="es-AR" sz="12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After correction </a:t>
                      </a:r>
                      <a:r>
                        <a:rPr lang="en-US" sz="1200" dirty="0" smtClean="0">
                          <a:effectLst/>
                        </a:rPr>
                        <a:t>for:</a:t>
                      </a: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eddy currents,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gross </a:t>
                      </a:r>
                      <a:r>
                        <a:rPr lang="en-US" sz="1200" dirty="0">
                          <a:effectLst/>
                        </a:rPr>
                        <a:t>subject </a:t>
                      </a:r>
                      <a:r>
                        <a:rPr lang="en-US" sz="1200" dirty="0" smtClean="0">
                          <a:effectLst/>
                        </a:rPr>
                        <a:t>movement,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i="1" u="sng" dirty="0">
                          <a:effectLst/>
                        </a:rPr>
                        <a:t>static</a:t>
                      </a:r>
                      <a:r>
                        <a:rPr lang="en-US" sz="1200" dirty="0">
                          <a:effectLst/>
                        </a:rPr>
                        <a:t> susceptibility 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After correction </a:t>
                      </a:r>
                      <a:r>
                        <a:rPr lang="en-US" sz="1200" dirty="0" smtClean="0">
                          <a:effectLst/>
                        </a:rPr>
                        <a:t>for: </a:t>
                      </a: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eddy </a:t>
                      </a:r>
                      <a:r>
                        <a:rPr lang="en-US" sz="1200" dirty="0">
                          <a:effectLst/>
                        </a:rPr>
                        <a:t>currents, 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ctr"/>
                      <a:r>
                        <a:rPr lang="en-US" sz="1200" dirty="0" smtClean="0">
                          <a:effectLst/>
                        </a:rPr>
                        <a:t>gross </a:t>
                      </a:r>
                      <a:r>
                        <a:rPr lang="en-US" sz="1200" dirty="0">
                          <a:effectLst/>
                        </a:rPr>
                        <a:t>subject </a:t>
                      </a:r>
                      <a:r>
                        <a:rPr lang="en-US" sz="1200" dirty="0" smtClean="0">
                          <a:effectLst/>
                        </a:rPr>
                        <a:t>movement</a:t>
                      </a:r>
                    </a:p>
                    <a:p>
                      <a:pPr algn="ctr"/>
                      <a:r>
                        <a:rPr lang="en-US" sz="1200" i="1" u="sng" dirty="0" smtClean="0">
                          <a:effectLst/>
                        </a:rPr>
                        <a:t>dynamic</a:t>
                      </a:r>
                      <a:r>
                        <a:rPr lang="en-US" sz="1200" dirty="0">
                          <a:effectLst/>
                        </a:rPr>
                        <a:t> susceptibility map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B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82318"/>
                  </a:ext>
                </a:extLst>
              </a:tr>
            </a:tbl>
          </a:graphicData>
        </a:graphic>
      </p:graphicFrame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4995692" y="6242584"/>
            <a:ext cx="27420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Andersson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et al., </a:t>
            </a: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Neuroimage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2018</a:t>
            </a:r>
            <a:endParaRPr lang="it-IT" altLang="es-AR" sz="1400" i="1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head motion &amp; Eddy currents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" name="no_cor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3755" t="9659" r="18939" b="11147"/>
          <a:stretch/>
        </p:blipFill>
        <p:spPr>
          <a:xfrm>
            <a:off x="762000" y="1008186"/>
            <a:ext cx="3686908" cy="34876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49972" y="4618893"/>
            <a:ext cx="137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chemeClr val="tx2"/>
                </a:solidFill>
              </a:rPr>
              <a:t>Raw 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11569" y="5203651"/>
            <a:ext cx="5625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3T Siemens </a:t>
            </a:r>
            <a:r>
              <a:rPr lang="en-US" b="1" dirty="0" err="1" smtClean="0"/>
              <a:t>Prisma</a:t>
            </a:r>
            <a:r>
              <a:rPr lang="en-US" b="1" dirty="0" smtClean="0"/>
              <a:t> 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</a:t>
            </a:r>
            <a:r>
              <a:rPr lang="en-US" dirty="0"/>
              <a:t>of b0: 5 (1 at the beginning, 4 at the end</a:t>
            </a:r>
            <a:r>
              <a:rPr lang="en-US" dirty="0" smtClean="0"/>
              <a:t>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directions per each shell: 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b-values (&gt;0): 500, 1500, 3000 s/mm2.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29200" y="4624834"/>
            <a:ext cx="3180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chemeClr val="tx2"/>
                </a:solidFill>
              </a:rPr>
              <a:t>Eddy current correction</a:t>
            </a:r>
          </a:p>
        </p:txBody>
      </p:sp>
      <p:pic>
        <p:nvPicPr>
          <p:cNvPr id="5" name="eddy_cor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4331" t="12000" r="23763" b="11151"/>
          <a:stretch/>
        </p:blipFill>
        <p:spPr>
          <a:xfrm>
            <a:off x="4927856" y="1046614"/>
            <a:ext cx="3383622" cy="3429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head motion &amp; Eddy currents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52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grpSp>
        <p:nvGrpSpPr>
          <p:cNvPr id="5" name="Group 4"/>
          <p:cNvGrpSpPr/>
          <p:nvPr/>
        </p:nvGrpSpPr>
        <p:grpSpPr>
          <a:xfrm>
            <a:off x="3867822" y="5731717"/>
            <a:ext cx="650202" cy="716925"/>
            <a:chOff x="4501728" y="5659280"/>
            <a:chExt cx="650202" cy="716925"/>
          </a:xfrm>
        </p:grpSpPr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4802694" y="5659280"/>
              <a:ext cx="0" cy="716925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 sz="1252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 rot="5400000">
              <a:off x="4826829" y="5720324"/>
              <a:ext cx="0" cy="65020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 sz="1252"/>
            </a:p>
          </p:txBody>
        </p:sp>
        <p:sp>
          <p:nvSpPr>
            <p:cNvPr id="48" name="Oval 27"/>
            <p:cNvSpPr>
              <a:spLocks noChangeArrowheads="1"/>
            </p:cNvSpPr>
            <p:nvPr/>
          </p:nvSpPr>
          <p:spPr bwMode="auto">
            <a:xfrm>
              <a:off x="4738810" y="5975861"/>
              <a:ext cx="129189" cy="143386"/>
            </a:xfrm>
            <a:prstGeom prst="ellipse">
              <a:avLst/>
            </a:prstGeom>
            <a:solidFill>
              <a:srgbClr val="0000F8"/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146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618" y="1106446"/>
            <a:ext cx="3732213" cy="5011416"/>
          </a:xfrm>
          <a:prstGeom prst="rect">
            <a:avLst/>
          </a:prstGeom>
        </p:spPr>
      </p:pic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5562600" y="6140865"/>
            <a:ext cx="22323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Tournier</a:t>
            </a:r>
            <a:r>
              <a:rPr lang="en-US" altLang="it-IT" sz="14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et al., MRM 2011</a:t>
            </a:r>
            <a:endParaRPr lang="it-IT" altLang="es-AR" sz="1400" i="1" dirty="0">
              <a:solidFill>
                <a:srgbClr val="000000"/>
              </a:solidFill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765175" y="6193144"/>
            <a:ext cx="28232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Pierpaoli</a:t>
            </a:r>
            <a:r>
              <a:rPr lang="en-US" altLang="it-IT" sz="1400" i="1" dirty="0">
                <a:solidFill>
                  <a:srgbClr val="000000"/>
                </a:solidFill>
                <a:latin typeface="Arial" panose="020B0604020202020204" pitchFamily="34" charset="0"/>
              </a:rPr>
              <a:t>, ISMRM Diffusion, 2016</a:t>
            </a:r>
            <a:endParaRPr lang="it-IT" altLang="es-AR" sz="1400" i="1" dirty="0">
              <a:solidFill>
                <a:srgbClr val="000000"/>
              </a:solidFill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1" t="31830" r="55815" b="44186"/>
          <a:stretch>
            <a:fillRect/>
          </a:stretch>
        </p:blipFill>
        <p:spPr bwMode="auto">
          <a:xfrm>
            <a:off x="1157462" y="1163335"/>
            <a:ext cx="1890538" cy="238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4" t="31737" r="40012" b="44334"/>
          <a:stretch>
            <a:fillRect/>
          </a:stretch>
        </p:blipFill>
        <p:spPr bwMode="auto">
          <a:xfrm>
            <a:off x="1138412" y="3810000"/>
            <a:ext cx="1929604" cy="237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2"/>
          <p:cNvSpPr>
            <a:spLocks noChangeArrowheads="1"/>
          </p:cNvSpPr>
          <p:nvPr/>
        </p:nvSpPr>
        <p:spPr bwMode="auto">
          <a:xfrm>
            <a:off x="3241975" y="1715298"/>
            <a:ext cx="1229567" cy="58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es-AR" sz="1610" dirty="0" smtClean="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s-AR" sz="1610" dirty="0" smtClean="0">
                <a:solidFill>
                  <a:srgbClr val="000000"/>
                </a:solidFill>
              </a:rPr>
              <a:t>Uncorrected</a:t>
            </a:r>
            <a:endParaRPr lang="it-IT" altLang="es-AR" sz="1610" dirty="0">
              <a:solidFill>
                <a:srgbClr val="000000"/>
              </a:solidFill>
            </a:endParaRPr>
          </a:p>
        </p:txBody>
      </p:sp>
      <p:sp>
        <p:nvSpPr>
          <p:cNvPr id="55" name="Rectangle 12"/>
          <p:cNvSpPr>
            <a:spLocks noChangeArrowheads="1"/>
          </p:cNvSpPr>
          <p:nvPr/>
        </p:nvSpPr>
        <p:spPr bwMode="auto">
          <a:xfrm>
            <a:off x="3374064" y="4273259"/>
            <a:ext cx="987513" cy="58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s-AR" sz="1610" dirty="0" smtClean="0">
                <a:solidFill>
                  <a:srgbClr val="000000"/>
                </a:solidFill>
              </a:rPr>
              <a:t> </a:t>
            </a:r>
            <a:endParaRPr lang="it-IT" altLang="es-AR" sz="1610" dirty="0" smtClean="0">
              <a:solidFill>
                <a:srgbClr val="00000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s-AR" sz="1610" dirty="0" smtClean="0">
                <a:solidFill>
                  <a:srgbClr val="000000"/>
                </a:solidFill>
              </a:rPr>
              <a:t>corrected</a:t>
            </a:r>
            <a:endParaRPr lang="it-IT" altLang="es-AR" sz="1610" dirty="0">
              <a:solidFill>
                <a:srgbClr val="000000"/>
              </a:solidFill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3374064" y="2354862"/>
            <a:ext cx="973758" cy="14484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Left-Right Arrow 22"/>
          <p:cNvSpPr/>
          <p:nvPr/>
        </p:nvSpPr>
        <p:spPr>
          <a:xfrm>
            <a:off x="3398139" y="4933934"/>
            <a:ext cx="973758" cy="14484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oup 2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head motion &amp; Eddy currents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98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22" idx="1"/>
          </p:cNvCxnSpPr>
          <p:nvPr/>
        </p:nvCxnSpPr>
        <p:spPr>
          <a:xfrm flipH="1">
            <a:off x="7736560" y="1348570"/>
            <a:ext cx="460721" cy="57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7730099" y="2040815"/>
            <a:ext cx="533400" cy="2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245" y="4264483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274071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448472" y="1622669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934371" y="1656887"/>
            <a:ext cx="942429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233142" y="1643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617050" y="2699120"/>
            <a:ext cx="1066800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8177185" y="2398604"/>
            <a:ext cx="859529" cy="5402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SE-EPI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AP/PA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73657" y="1650226"/>
            <a:ext cx="1066800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0795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8197281" y="1026846"/>
            <a:ext cx="859529" cy="6434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Field map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77186" y="1727010"/>
            <a:ext cx="859529" cy="572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3D T2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990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133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3581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4876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324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2484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48768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37565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4863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" name="Straight Arrow Connector 6"/>
          <p:cNvCxnSpPr>
            <a:stCxn id="18" idx="1"/>
          </p:cNvCxnSpPr>
          <p:nvPr/>
        </p:nvCxnSpPr>
        <p:spPr>
          <a:xfrm flipH="1" flipV="1">
            <a:off x="7779100" y="2199697"/>
            <a:ext cx="398085" cy="46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799211" y="3858789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521800" y="3830719"/>
            <a:ext cx="1257300" cy="7131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55021" y="5021073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6477000" y="1441538"/>
            <a:ext cx="1371600" cy="33094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ounded Rectangle 39"/>
          <p:cNvSpPr/>
          <p:nvPr/>
        </p:nvSpPr>
        <p:spPr>
          <a:xfrm>
            <a:off x="0" y="2802782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469105" y="2506714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TextBox 42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C00000"/>
                </a:solidFill>
              </a:rPr>
              <a:t>This is a generic example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Jury out for optimal details</a:t>
            </a:r>
            <a:endParaRPr lang="es-AR" dirty="0">
              <a:solidFill>
                <a:srgbClr val="C00000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49" y="4007414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839175" y="1441800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29" y="1413225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13576" y="1365600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499475" y="1399818"/>
            <a:ext cx="942429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798246" y="1386412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194504" y="2535412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138761" y="1393157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644665" y="3590077"/>
            <a:ext cx="1063338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555704" y="1670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98704" y="1670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46504" y="1670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41904" y="1670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889704" y="1670400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570138" y="2171002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881835" y="3855014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441905" y="3855014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321698" y="3578981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4051431" y="3855014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2364315" y="360172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543114" y="3340706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7080204" y="3723469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200862" y="5041564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40" name="Rounded Rectangle 39"/>
          <p:cNvSpPr/>
          <p:nvPr/>
        </p:nvSpPr>
        <p:spPr>
          <a:xfrm>
            <a:off x="518756" y="2555442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987861" y="2259374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TextBox 42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C00000"/>
                </a:solidFill>
              </a:rPr>
              <a:t>This is a generic example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Jury out for optimal details</a:t>
            </a:r>
            <a:endParaRPr lang="es-AR" dirty="0">
              <a:solidFill>
                <a:srgbClr val="C0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25" y="1224276"/>
            <a:ext cx="4216376" cy="477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155575" y="1510181"/>
            <a:ext cx="4724399" cy="339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es-AR" sz="1789" dirty="0">
                <a:latin typeface="Arial" panose="020B0604020202020204" pitchFamily="34" charset="0"/>
              </a:rPr>
              <a:t>Imperfect B1 modulation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1789" dirty="0">
                <a:latin typeface="Arial" panose="020B0604020202020204" pitchFamily="34" charset="0"/>
              </a:rPr>
              <a:t>Intensity modulation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es-AR" sz="1789" dirty="0">
                <a:latin typeface="Arial" panose="020B0604020202020204" pitchFamily="34" charset="0"/>
              </a:rPr>
              <a:t>Evaluate with image intensity windowing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it-IT" altLang="es-AR" sz="1789" dirty="0">
                <a:latin typeface="Arial" panose="020B0604020202020204" pitchFamily="34" charset="0"/>
              </a:rPr>
              <a:t>Correction strategies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1789" dirty="0">
                <a:latin typeface="Arial" panose="020B0604020202020204" pitchFamily="34" charset="0"/>
              </a:rPr>
              <a:t>Estimate B1 map </a:t>
            </a:r>
            <a:r>
              <a:rPr lang="it-IT" altLang="es-AR" sz="1789" dirty="0" smtClean="0">
                <a:latin typeface="Arial" panose="020B0604020202020204" pitchFamily="34" charset="0"/>
              </a:rPr>
              <a:t>on b0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1789" dirty="0" smtClean="0">
                <a:latin typeface="Arial" panose="020B0604020202020204" pitchFamily="34" charset="0"/>
              </a:rPr>
              <a:t>Apply correction to all dMRI data</a:t>
            </a:r>
            <a:endParaRPr lang="it-IT" altLang="es-AR" sz="1789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s-AR" sz="1789" dirty="0">
                <a:latin typeface="Arial" panose="020B0604020202020204" pitchFamily="34" charset="0"/>
              </a:rPr>
              <a:t>ANTs N4 (no priors) fits smooth bias field that maximizes </a:t>
            </a:r>
            <a:r>
              <a:rPr lang="en-US" altLang="es-AR" sz="1789" dirty="0" smtClean="0">
                <a:latin typeface="Arial" panose="020B0604020202020204" pitchFamily="34" charset="0"/>
              </a:rPr>
              <a:t>frequency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5474191" y="6069559"/>
            <a:ext cx="3307316" cy="285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52" i="1">
                <a:solidFill>
                  <a:srgbClr val="000000"/>
                </a:solidFill>
                <a:latin typeface="Arial" panose="020B0604020202020204" pitchFamily="34" charset="0"/>
              </a:rPr>
              <a:t>Tustison et al., IEEE Trans Med Imag 2010 </a:t>
            </a:r>
            <a:endParaRPr lang="it-IT" altLang="es-AR" sz="1252" i="1">
              <a:solidFill>
                <a:srgbClr val="00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Bias field correction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4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909" y="3935653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11735" y="137003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89" y="134146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886136" y="1293839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372035" y="1328057"/>
            <a:ext cx="942429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70806" y="131465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067064" y="246365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11321" y="132139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17225" y="351831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28264" y="159863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571264" y="159863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019064" y="159863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314464" y="159863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62264" y="159863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42698" y="209924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54395" y="378325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14465" y="378325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194258" y="3507220"/>
            <a:ext cx="927483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23991" y="378325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2236875" y="3529959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15674" y="326894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52764" y="365170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73422" y="5007161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40" name="Rounded Rectangle 39"/>
          <p:cNvSpPr/>
          <p:nvPr/>
        </p:nvSpPr>
        <p:spPr>
          <a:xfrm>
            <a:off x="412581" y="2468746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881686" y="2172678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TextBox 42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C00000"/>
                </a:solidFill>
              </a:rPr>
              <a:t>This is a generic example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Jury out for optimal details</a:t>
            </a:r>
            <a:endParaRPr lang="es-AR" dirty="0">
              <a:solidFill>
                <a:srgbClr val="C0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" name="TextBox 5"/>
          <p:cNvSpPr txBox="1"/>
          <p:nvPr/>
        </p:nvSpPr>
        <p:spPr>
          <a:xfrm>
            <a:off x="318608" y="897513"/>
            <a:ext cx="62161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chemeClr val="tx2"/>
                </a:solidFill>
              </a:rPr>
              <a:t>Visual inspection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Informative but time consuming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Look at summary metrics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Standard deviation map across DWI (Eddy currents)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Standard deviatin across b0 (cardiac pulsation)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Diffusion tensor residual map</a:t>
            </a:r>
          </a:p>
          <a:p>
            <a:pPr lvl="2"/>
            <a:endParaRPr lang="it-IT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68401" r="-3359"/>
          <a:stretch/>
        </p:blipFill>
        <p:spPr>
          <a:xfrm>
            <a:off x="4632250" y="3505200"/>
            <a:ext cx="4265613" cy="1620822"/>
          </a:xfrm>
          <a:prstGeom prst="rect">
            <a:avLst/>
          </a:prstGeom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574147" y="5375588"/>
            <a:ext cx="265008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Tournier</a:t>
            </a:r>
            <a:r>
              <a:rPr lang="en-US" altLang="it-IT" sz="14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et al., MRM 2011</a:t>
            </a:r>
          </a:p>
          <a:p>
            <a:pPr marL="342900" indent="-342900" eaLnBrk="1" hangingPunct="1">
              <a:spcBef>
                <a:spcPct val="0"/>
              </a:spcBef>
              <a:buFontTx/>
              <a:buAutoNum type="alphaLcParenR"/>
            </a:pPr>
            <a:r>
              <a:rPr lang="en-US" altLang="es-AR" sz="14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Bed vibrations</a:t>
            </a:r>
          </a:p>
          <a:p>
            <a:pPr marL="342900" indent="-342900" eaLnBrk="1" hangingPunct="1">
              <a:spcBef>
                <a:spcPct val="0"/>
              </a:spcBef>
              <a:buFontTx/>
              <a:buAutoNum type="alphaLcParenR"/>
            </a:pPr>
            <a:r>
              <a:rPr lang="en-US" altLang="es-AR" sz="14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Insufficient fat suppression</a:t>
            </a:r>
          </a:p>
          <a:p>
            <a:pPr marL="342900" indent="-342900" eaLnBrk="1" hangingPunct="1">
              <a:spcBef>
                <a:spcPct val="0"/>
              </a:spcBef>
              <a:buFontTx/>
              <a:buAutoNum type="alphaLcParenR"/>
            </a:pPr>
            <a:r>
              <a:rPr lang="en-US" altLang="es-AR" sz="1400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RF spike/interference</a:t>
            </a:r>
            <a:endParaRPr lang="it-IT" altLang="es-AR" sz="1400" i="1" dirty="0">
              <a:solidFill>
                <a:srgbClr val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b="31082"/>
          <a:stretch/>
        </p:blipFill>
        <p:spPr>
          <a:xfrm>
            <a:off x="245952" y="2730858"/>
            <a:ext cx="4126978" cy="3535005"/>
          </a:xfrm>
          <a:prstGeom prst="rect">
            <a:avLst/>
          </a:prstGeom>
        </p:spPr>
      </p:pic>
      <p:sp>
        <p:nvSpPr>
          <p:cNvPr id="1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Quality check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63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/>
        </p:nvSpPr>
        <p:spPr>
          <a:xfrm>
            <a:off x="0" y="1094012"/>
            <a:ext cx="8858250" cy="92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rgbClr val="C00000"/>
                </a:solidFill>
              </a:rPr>
              <a:t>Why bother about molecular diffusion in brain?</a:t>
            </a: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endParaRPr lang="en-GB" sz="1800" b="1" dirty="0" smtClean="0">
              <a:solidFill>
                <a:srgbClr val="C00000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Water </a:t>
            </a:r>
            <a:r>
              <a:rPr lang="en-GB" sz="1800" dirty="0">
                <a:solidFill>
                  <a:schemeClr val="tx1"/>
                </a:solidFill>
              </a:rPr>
              <a:t>molecules diffuse differently inside biological tissues</a:t>
            </a:r>
            <a:endParaRPr sz="1800" dirty="0">
              <a:solidFill>
                <a:schemeClr val="tx1"/>
              </a:solidFill>
            </a:endParaRPr>
          </a:p>
          <a:p>
            <a:pPr marL="1200150" indent="-285750">
              <a:buClrTx/>
              <a:buFont typeface="Arial" panose="020B0604020202020204" pitchFamily="34" charset="0"/>
              <a:buChar char="•"/>
            </a:pPr>
            <a:endParaRPr sz="1800" dirty="0">
              <a:solidFill>
                <a:schemeClr val="tx1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We can differentiate brain tissues based on different diffusion profiles within them</a:t>
            </a:r>
            <a:endParaRPr sz="1800" dirty="0">
              <a:solidFill>
                <a:schemeClr val="tx1"/>
              </a:solidFill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426" y="2966601"/>
            <a:ext cx="2248465" cy="28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/>
          <p:nvPr/>
        </p:nvSpPr>
        <p:spPr>
          <a:xfrm>
            <a:off x="4455450" y="3750975"/>
            <a:ext cx="141000" cy="9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114525" y="4992300"/>
            <a:ext cx="141000" cy="9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6242550" y="3543375"/>
            <a:ext cx="1392600" cy="144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1539450" y="3543375"/>
            <a:ext cx="1392600" cy="144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6862875" y="40318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6417075" y="47557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6710475" y="44509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7434375" y="38413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7053375" y="45271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7205775" y="46795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7358175" y="48319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7270575" y="37019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7015275" y="41461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6291375" y="44509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6824775" y="38413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7281975" y="44509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6291375" y="36889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6443775" y="38413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6596175" y="39937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6558075" y="37019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6900975" y="42985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7281975" y="42985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7434375" y="45727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6291375" y="40318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6977175" y="47557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6417075" y="42413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6519975" y="45271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6672375" y="46795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6824775" y="36127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6977175" y="37651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7129575" y="39175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7281975" y="40699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6672375" y="422232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1543450" y="3962351"/>
            <a:ext cx="1383550" cy="256625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Google Shape;247;p24"/>
          <p:cNvSpPr/>
          <p:nvPr/>
        </p:nvSpPr>
        <p:spPr>
          <a:xfrm>
            <a:off x="1543450" y="4267151"/>
            <a:ext cx="1383550" cy="256625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Google Shape;248;p24"/>
          <p:cNvSpPr/>
          <p:nvPr/>
        </p:nvSpPr>
        <p:spPr>
          <a:xfrm>
            <a:off x="1543450" y="4571951"/>
            <a:ext cx="1383550" cy="256625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Google Shape;249;p24"/>
          <p:cNvSpPr/>
          <p:nvPr/>
        </p:nvSpPr>
        <p:spPr>
          <a:xfrm>
            <a:off x="1543450" y="3657551"/>
            <a:ext cx="1369438" cy="256625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Google Shape;250;p24"/>
          <p:cNvSpPr/>
          <p:nvPr/>
        </p:nvSpPr>
        <p:spPr>
          <a:xfrm>
            <a:off x="1601075" y="3738075"/>
            <a:ext cx="141000" cy="12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753475" y="3966675"/>
            <a:ext cx="141000" cy="12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1905875" y="3966675"/>
            <a:ext cx="141000" cy="12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2058275" y="4042875"/>
            <a:ext cx="141000" cy="12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2210675" y="3966675"/>
            <a:ext cx="141000" cy="12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2439275" y="3966675"/>
            <a:ext cx="141000" cy="12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2667875" y="3890475"/>
            <a:ext cx="141000" cy="12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2515475" y="3814275"/>
            <a:ext cx="141000" cy="1218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1601075" y="4119075"/>
            <a:ext cx="141000" cy="121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1753475" y="4195275"/>
            <a:ext cx="141000" cy="121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1989125" y="4269313"/>
            <a:ext cx="141000" cy="121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2224775" y="4269313"/>
            <a:ext cx="141000" cy="121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2460425" y="4193113"/>
            <a:ext cx="141000" cy="121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2705350" y="4097175"/>
            <a:ext cx="141000" cy="121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2141525" y="4345513"/>
            <a:ext cx="141000" cy="121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2598725" y="4269313"/>
            <a:ext cx="141000" cy="1218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1601075" y="4383600"/>
            <a:ext cx="141000" cy="121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1753475" y="4536000"/>
            <a:ext cx="141000" cy="121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1905875" y="4536000"/>
            <a:ext cx="141000" cy="121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2058275" y="4688400"/>
            <a:ext cx="141000" cy="121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2210675" y="4536000"/>
            <a:ext cx="141000" cy="121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2363075" y="4612200"/>
            <a:ext cx="141000" cy="121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2591675" y="4536000"/>
            <a:ext cx="141000" cy="121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2744075" y="4383600"/>
            <a:ext cx="141000" cy="121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2439275" y="4459800"/>
            <a:ext cx="141000" cy="1218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1769125" y="35801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1997725" y="36563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2226325" y="37325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2226325" y="35801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2454925" y="36563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1616725" y="47231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2759725" y="47231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2531125" y="47993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1769125" y="47993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2378725" y="48755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1997725" y="4875575"/>
            <a:ext cx="141000" cy="1218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cxnSp>
        <p:nvCxnSpPr>
          <p:cNvPr id="286" name="Google Shape;286;p24"/>
          <p:cNvCxnSpPr>
            <a:stCxn id="213" idx="0"/>
            <a:endCxn id="216" idx="0"/>
          </p:cNvCxnSpPr>
          <p:nvPr/>
        </p:nvCxnSpPr>
        <p:spPr>
          <a:xfrm rot="5400000" flipH="1">
            <a:off x="3277050" y="2502075"/>
            <a:ext cx="207600" cy="2290200"/>
          </a:xfrm>
          <a:prstGeom prst="bentConnector3">
            <a:avLst>
              <a:gd name="adj1" fmla="val 214704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24"/>
          <p:cNvCxnSpPr>
            <a:stCxn id="214" idx="2"/>
            <a:endCxn id="215" idx="2"/>
          </p:cNvCxnSpPr>
          <p:nvPr/>
        </p:nvCxnSpPr>
        <p:spPr>
          <a:xfrm rot="-5400000">
            <a:off x="6013925" y="4163400"/>
            <a:ext cx="96000" cy="1753800"/>
          </a:xfrm>
          <a:prstGeom prst="bentConnector3">
            <a:avLst>
              <a:gd name="adj1" fmla="val -175703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24"/>
          <p:cNvSpPr txBox="1"/>
          <p:nvPr/>
        </p:nvSpPr>
        <p:spPr>
          <a:xfrm>
            <a:off x="379050" y="5138950"/>
            <a:ext cx="21894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100"/>
            </a:pPr>
            <a:r>
              <a:rPr lang="en-GB" sz="2000" b="1" dirty="0">
                <a:solidFill>
                  <a:schemeClr val="accent2"/>
                </a:solidFill>
              </a:rPr>
              <a:t>White matter: </a:t>
            </a:r>
            <a:r>
              <a:rPr lang="en-GB" sz="2000" dirty="0">
                <a:solidFill>
                  <a:schemeClr val="tx1"/>
                </a:solidFill>
              </a:rPr>
              <a:t>anisotropic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6637275" y="5197550"/>
            <a:ext cx="20400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000" b="1" dirty="0" err="1">
                <a:solidFill>
                  <a:schemeClr val="accent2"/>
                </a:solidFill>
              </a:rPr>
              <a:t>Gray</a:t>
            </a:r>
            <a:r>
              <a:rPr lang="en-GB" sz="2000" b="1" dirty="0">
                <a:solidFill>
                  <a:schemeClr val="accent2"/>
                </a:solidFill>
              </a:rPr>
              <a:t> matter:  </a:t>
            </a:r>
            <a:r>
              <a:rPr lang="en-GB" sz="2000" dirty="0">
                <a:solidFill>
                  <a:schemeClr val="tx1"/>
                </a:solidFill>
              </a:rPr>
              <a:t>isotropic</a:t>
            </a:r>
            <a:endParaRPr sz="2000" dirty="0">
              <a:solidFill>
                <a:schemeClr val="tx1"/>
              </a:solidFill>
            </a:endParaRPr>
          </a:p>
          <a:p>
            <a:pPr algn="ctr"/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6546275" y="3801512"/>
            <a:ext cx="967200" cy="762975"/>
          </a:xfrm>
          <a:custGeom>
            <a:avLst/>
            <a:gdLst/>
            <a:ahLst/>
            <a:cxnLst/>
            <a:rect l="l" t="t" r="r" b="b"/>
            <a:pathLst>
              <a:path w="38688" h="30519" extrusionOk="0">
                <a:moveTo>
                  <a:pt x="0" y="20782"/>
                </a:moveTo>
                <a:cubicBezTo>
                  <a:pt x="811" y="18860"/>
                  <a:pt x="1964" y="8910"/>
                  <a:pt x="4868" y="9252"/>
                </a:cubicBezTo>
                <a:cubicBezTo>
                  <a:pt x="7772" y="9594"/>
                  <a:pt x="16653" y="19459"/>
                  <a:pt x="17422" y="22832"/>
                </a:cubicBezTo>
                <a:cubicBezTo>
                  <a:pt x="18191" y="26206"/>
                  <a:pt x="9138" y="33037"/>
                  <a:pt x="9480" y="29493"/>
                </a:cubicBezTo>
                <a:cubicBezTo>
                  <a:pt x="9822" y="25949"/>
                  <a:pt x="14604" y="5879"/>
                  <a:pt x="19472" y="1566"/>
                </a:cubicBezTo>
                <a:cubicBezTo>
                  <a:pt x="24340" y="-2747"/>
                  <a:pt x="35485" y="3274"/>
                  <a:pt x="38688" y="3616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91" name="Google Shape;291;p24"/>
          <p:cNvSpPr/>
          <p:nvPr/>
        </p:nvSpPr>
        <p:spPr>
          <a:xfrm rot="10800000" flipH="1">
            <a:off x="6306048" y="4529486"/>
            <a:ext cx="989639" cy="353715"/>
          </a:xfrm>
          <a:custGeom>
            <a:avLst/>
            <a:gdLst/>
            <a:ahLst/>
            <a:cxnLst/>
            <a:rect l="l" t="t" r="r" b="b"/>
            <a:pathLst>
              <a:path w="38688" h="30519" extrusionOk="0">
                <a:moveTo>
                  <a:pt x="0" y="20782"/>
                </a:moveTo>
                <a:cubicBezTo>
                  <a:pt x="811" y="18860"/>
                  <a:pt x="1964" y="8910"/>
                  <a:pt x="4868" y="9252"/>
                </a:cubicBezTo>
                <a:cubicBezTo>
                  <a:pt x="7772" y="9594"/>
                  <a:pt x="16653" y="19459"/>
                  <a:pt x="17422" y="22832"/>
                </a:cubicBezTo>
                <a:cubicBezTo>
                  <a:pt x="18191" y="26206"/>
                  <a:pt x="9138" y="33037"/>
                  <a:pt x="9480" y="29493"/>
                </a:cubicBezTo>
                <a:cubicBezTo>
                  <a:pt x="9822" y="25949"/>
                  <a:pt x="14604" y="5879"/>
                  <a:pt x="19472" y="1566"/>
                </a:cubicBezTo>
                <a:cubicBezTo>
                  <a:pt x="24340" y="-2747"/>
                  <a:pt x="35485" y="3274"/>
                  <a:pt x="38688" y="3616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92" name="Google Shape;292;p24"/>
          <p:cNvSpPr/>
          <p:nvPr/>
        </p:nvSpPr>
        <p:spPr>
          <a:xfrm flipH="1">
            <a:off x="6851465" y="3851998"/>
            <a:ext cx="598310" cy="875514"/>
          </a:xfrm>
          <a:custGeom>
            <a:avLst/>
            <a:gdLst/>
            <a:ahLst/>
            <a:cxnLst/>
            <a:rect l="l" t="t" r="r" b="b"/>
            <a:pathLst>
              <a:path w="38688" h="30519" extrusionOk="0">
                <a:moveTo>
                  <a:pt x="0" y="20782"/>
                </a:moveTo>
                <a:cubicBezTo>
                  <a:pt x="811" y="18860"/>
                  <a:pt x="1964" y="8910"/>
                  <a:pt x="4868" y="9252"/>
                </a:cubicBezTo>
                <a:cubicBezTo>
                  <a:pt x="7772" y="9594"/>
                  <a:pt x="16653" y="19459"/>
                  <a:pt x="17422" y="22832"/>
                </a:cubicBezTo>
                <a:cubicBezTo>
                  <a:pt x="18191" y="26206"/>
                  <a:pt x="9138" y="33037"/>
                  <a:pt x="9480" y="29493"/>
                </a:cubicBezTo>
                <a:cubicBezTo>
                  <a:pt x="9822" y="25949"/>
                  <a:pt x="14604" y="5879"/>
                  <a:pt x="19472" y="1566"/>
                </a:cubicBezTo>
                <a:cubicBezTo>
                  <a:pt x="24340" y="-2747"/>
                  <a:pt x="35485" y="3274"/>
                  <a:pt x="38688" y="3616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93" name="Google Shape;293;p24"/>
          <p:cNvSpPr/>
          <p:nvPr/>
        </p:nvSpPr>
        <p:spPr>
          <a:xfrm>
            <a:off x="1677976" y="3815025"/>
            <a:ext cx="1172175" cy="256750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8E7CC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94" name="Google Shape;294;p24"/>
          <p:cNvSpPr/>
          <p:nvPr/>
        </p:nvSpPr>
        <p:spPr>
          <a:xfrm>
            <a:off x="1601776" y="4119825"/>
            <a:ext cx="1172175" cy="256750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D5A6BD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95" name="Google Shape;295;p24"/>
          <p:cNvSpPr/>
          <p:nvPr/>
        </p:nvSpPr>
        <p:spPr>
          <a:xfrm>
            <a:off x="1642176" y="4404100"/>
            <a:ext cx="1172175" cy="256750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93C47D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96" name="Google Shape;296;p24"/>
          <p:cNvSpPr/>
          <p:nvPr/>
        </p:nvSpPr>
        <p:spPr>
          <a:xfrm>
            <a:off x="1755675" y="3601738"/>
            <a:ext cx="902340" cy="214052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9FC5E8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97" name="Google Shape;297;p24"/>
          <p:cNvSpPr/>
          <p:nvPr/>
        </p:nvSpPr>
        <p:spPr>
          <a:xfrm flipH="1">
            <a:off x="1601075" y="4819201"/>
            <a:ext cx="1172175" cy="95999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9FC5E8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299" name="Google Shape;2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57512" y="3611913"/>
            <a:ext cx="1260150" cy="12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176" y="3577988"/>
            <a:ext cx="1272575" cy="13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TextBox 92"/>
          <p:cNvSpPr txBox="1"/>
          <p:nvPr/>
        </p:nvSpPr>
        <p:spPr>
          <a:xfrm>
            <a:off x="2808875" y="6213319"/>
            <a:ext cx="3550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Courtesy of Viviana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4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Water diffusion in the brain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16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" name="TextBox 5"/>
          <p:cNvSpPr txBox="1"/>
          <p:nvPr/>
        </p:nvSpPr>
        <p:spPr>
          <a:xfrm>
            <a:off x="160954" y="1174750"/>
            <a:ext cx="754533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chemeClr val="tx2"/>
                </a:solidFill>
              </a:rPr>
              <a:t>Visual inspection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Informative but time consuming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/>
              <a:t>Look at summary metrics</a:t>
            </a:r>
          </a:p>
          <a:p>
            <a:pPr marL="1076325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Standard deviation map across DWI (Eddy currents)</a:t>
            </a:r>
          </a:p>
          <a:p>
            <a:pPr marL="1076325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Standard deviatin across b0 (cardiac pulsation) </a:t>
            </a:r>
          </a:p>
          <a:p>
            <a:pPr marL="1076325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Diffusion tensor residual map</a:t>
            </a:r>
          </a:p>
          <a:p>
            <a:pPr marL="1076325" lvl="2" indent="-285750">
              <a:buFont typeface="Wingdings" panose="05000000000000000000" pitchFamily="2" charset="2"/>
              <a:buChar char="§"/>
            </a:pPr>
            <a:r>
              <a:rPr lang="it-IT" dirty="0" smtClean="0"/>
              <a:t>...</a:t>
            </a:r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>
                <a:solidFill>
                  <a:schemeClr val="tx2"/>
                </a:solidFill>
              </a:rPr>
              <a:t>Automated quality 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chemeClr val="tx2"/>
                </a:solidFill>
              </a:rPr>
              <a:t>TORTOISE (</a:t>
            </a:r>
            <a:r>
              <a:rPr lang="es-AR" dirty="0">
                <a:hlinkClick r:id="rId2"/>
              </a:rPr>
              <a:t>https://www.nitrc.org/projects/tortoise</a:t>
            </a:r>
            <a:r>
              <a:rPr lang="es-AR" dirty="0"/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>
                <a:solidFill>
                  <a:schemeClr val="tx2"/>
                </a:solidFill>
              </a:rPr>
              <a:t>DTIprep (</a:t>
            </a:r>
            <a:r>
              <a:rPr lang="es-AR" dirty="0">
                <a:hlinkClick r:id="rId3"/>
              </a:rPr>
              <a:t>https://</a:t>
            </a:r>
            <a:r>
              <a:rPr lang="es-AR" dirty="0" smtClean="0">
                <a:hlinkClick r:id="rId3"/>
              </a:rPr>
              <a:t>www.nitrc.org/projects/dtiprep</a:t>
            </a:r>
            <a:r>
              <a:rPr lang="es-AR" dirty="0" smtClean="0"/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>
                <a:solidFill>
                  <a:schemeClr val="tx2"/>
                </a:solidFill>
              </a:rPr>
              <a:t>DTI Studio (</a:t>
            </a:r>
            <a:r>
              <a:rPr lang="es-AR" dirty="0">
                <a:hlinkClick r:id="rId4"/>
              </a:rPr>
              <a:t>http://</a:t>
            </a:r>
            <a:r>
              <a:rPr lang="es-AR" dirty="0" smtClean="0">
                <a:hlinkClick r:id="rId4"/>
              </a:rPr>
              <a:t>dsi-studio.labsolver.org</a:t>
            </a:r>
            <a:r>
              <a:rPr lang="es-AR" dirty="0" smtClean="0"/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>
                <a:solidFill>
                  <a:schemeClr val="tx2"/>
                </a:solidFill>
              </a:rPr>
              <a:t>SQUAD – FSL (</a:t>
            </a:r>
            <a:r>
              <a:rPr lang="es-AR" dirty="0">
                <a:hlinkClick r:id="rId5"/>
              </a:rPr>
              <a:t>https://</a:t>
            </a:r>
            <a:r>
              <a:rPr lang="es-AR" dirty="0" smtClean="0">
                <a:hlinkClick r:id="rId5"/>
              </a:rPr>
              <a:t>git.fmrib.ox.ac.uk/matteob/eddy_qc_release.git</a:t>
            </a:r>
            <a:r>
              <a:rPr lang="es-AR" dirty="0" smtClean="0"/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dirty="0" smtClean="0">
                <a:solidFill>
                  <a:schemeClr val="tx2"/>
                </a:solidFill>
              </a:rPr>
              <a:t>...</a:t>
            </a:r>
            <a:endParaRPr lang="es-AR" dirty="0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31082"/>
          <a:stretch/>
        </p:blipFill>
        <p:spPr>
          <a:xfrm>
            <a:off x="6210299" y="834635"/>
            <a:ext cx="2957009" cy="25328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78125" y="3366595"/>
            <a:ext cx="242135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it-IT" sz="1100" i="1" dirty="0" err="1">
                <a:solidFill>
                  <a:srgbClr val="000000"/>
                </a:solidFill>
                <a:latin typeface="Arial" panose="020B0604020202020204" pitchFamily="34" charset="0"/>
              </a:rPr>
              <a:t>Tournier</a:t>
            </a:r>
            <a:r>
              <a:rPr lang="en-US" altLang="it-IT" sz="1100" i="1" dirty="0">
                <a:solidFill>
                  <a:srgbClr val="000000"/>
                </a:solidFill>
                <a:latin typeface="Arial" panose="020B0604020202020204" pitchFamily="34" charset="0"/>
              </a:rPr>
              <a:t> et al., MRM 2011</a:t>
            </a:r>
          </a:p>
          <a:p>
            <a:pPr marL="342900" indent="-342900">
              <a:spcBef>
                <a:spcPct val="0"/>
              </a:spcBef>
              <a:buFontTx/>
              <a:buAutoNum type="alphaLcParenR"/>
            </a:pPr>
            <a:r>
              <a:rPr lang="en-US" altLang="es-AR" sz="1100" i="1" dirty="0">
                <a:solidFill>
                  <a:srgbClr val="000000"/>
                </a:solidFill>
                <a:latin typeface="Arial" panose="020B0604020202020204" pitchFamily="34" charset="0"/>
              </a:rPr>
              <a:t>Bed vibrations</a:t>
            </a:r>
          </a:p>
          <a:p>
            <a:pPr marL="342900" indent="-342900">
              <a:spcBef>
                <a:spcPct val="0"/>
              </a:spcBef>
              <a:buFontTx/>
              <a:buAutoNum type="alphaLcParenR"/>
            </a:pPr>
            <a:r>
              <a:rPr lang="en-US" altLang="es-AR" sz="1100" i="1" dirty="0">
                <a:solidFill>
                  <a:srgbClr val="000000"/>
                </a:solidFill>
                <a:latin typeface="Arial" panose="020B0604020202020204" pitchFamily="34" charset="0"/>
              </a:rPr>
              <a:t>Insufficient fat suppression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ttangolo 2"/>
          <p:cNvSpPr/>
          <p:nvPr/>
        </p:nvSpPr>
        <p:spPr>
          <a:xfrm>
            <a:off x="0" y="-14248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Quality check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50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" name="TextBox 5"/>
          <p:cNvSpPr txBox="1"/>
          <p:nvPr/>
        </p:nvSpPr>
        <p:spPr>
          <a:xfrm>
            <a:off x="460375" y="1004888"/>
            <a:ext cx="754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it-IT" dirty="0" smtClean="0">
                <a:solidFill>
                  <a:schemeClr val="tx2"/>
                </a:solidFill>
              </a:rPr>
              <a:t>SQUAD – FSL (</a:t>
            </a:r>
            <a:r>
              <a:rPr lang="es-AR" dirty="0">
                <a:hlinkClick r:id="rId2"/>
              </a:rPr>
              <a:t>https://</a:t>
            </a:r>
            <a:r>
              <a:rPr lang="es-AR" dirty="0" smtClean="0">
                <a:hlinkClick r:id="rId2"/>
              </a:rPr>
              <a:t>git.fmrib.ox.ac.uk/matteob/eddy_qc_release.git</a:t>
            </a:r>
            <a:r>
              <a:rPr lang="es-AR" dirty="0" smtClean="0"/>
              <a:t>)</a:t>
            </a:r>
          </a:p>
        </p:txBody>
      </p:sp>
      <p:pic>
        <p:nvPicPr>
          <p:cNvPr id="6146" name="Picture 2" descr="Fig.Â 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4" y="1476364"/>
            <a:ext cx="3057891" cy="494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ars.els-cdn.com/content/image/1-s2.0-S1053811918319451-f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244" y="1509157"/>
            <a:ext cx="369570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257800" y="6177954"/>
            <a:ext cx="26243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astiani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et al., </a:t>
            </a: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Neuroimage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2019</a:t>
            </a:r>
            <a:endParaRPr lang="it-IT" altLang="es-AR" sz="1400" i="1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Quality check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" name="TextBox 5"/>
          <p:cNvSpPr txBox="1"/>
          <p:nvPr/>
        </p:nvSpPr>
        <p:spPr>
          <a:xfrm>
            <a:off x="460375" y="1004888"/>
            <a:ext cx="754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it-IT" dirty="0" smtClean="0">
                <a:solidFill>
                  <a:schemeClr val="tx2"/>
                </a:solidFill>
              </a:rPr>
              <a:t>SQUAD – FSL (</a:t>
            </a:r>
            <a:r>
              <a:rPr lang="es-AR" dirty="0">
                <a:hlinkClick r:id="rId2"/>
              </a:rPr>
              <a:t>https://</a:t>
            </a:r>
            <a:r>
              <a:rPr lang="es-AR" dirty="0" smtClean="0">
                <a:hlinkClick r:id="rId2"/>
              </a:rPr>
              <a:t>git.fmrib.ox.ac.uk/matteob/eddy_qc_release.git</a:t>
            </a:r>
            <a:r>
              <a:rPr lang="es-AR" dirty="0" smtClean="0"/>
              <a:t>)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6355508" y="6076800"/>
            <a:ext cx="26243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dirty="0" err="1">
                <a:solidFill>
                  <a:srgbClr val="000000"/>
                </a:solidFill>
                <a:latin typeface="+mn-lt"/>
              </a:rPr>
              <a:t>B</a:t>
            </a: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astiani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et al., </a:t>
            </a:r>
            <a:r>
              <a:rPr lang="en-US" altLang="it-IT" sz="1400" i="1" dirty="0" err="1" smtClean="0">
                <a:solidFill>
                  <a:srgbClr val="000000"/>
                </a:solidFill>
                <a:latin typeface="+mn-lt"/>
              </a:rPr>
              <a:t>Neuroimage</a:t>
            </a:r>
            <a:r>
              <a:rPr lang="en-US" altLang="it-IT" sz="1400" i="1" dirty="0" smtClean="0">
                <a:solidFill>
                  <a:srgbClr val="000000"/>
                </a:solidFill>
                <a:latin typeface="+mn-lt"/>
              </a:rPr>
              <a:t> 2019</a:t>
            </a:r>
            <a:endParaRPr lang="it-IT" altLang="es-AR" sz="1400" i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8194" name="Picture 2" descr="Fig.Â 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70"/>
          <a:stretch/>
        </p:blipFill>
        <p:spPr bwMode="auto">
          <a:xfrm>
            <a:off x="179928" y="1937686"/>
            <a:ext cx="3810000" cy="35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ig.Â 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78"/>
          <a:stretch/>
        </p:blipFill>
        <p:spPr bwMode="auto">
          <a:xfrm>
            <a:off x="4337585" y="2041426"/>
            <a:ext cx="4601295" cy="322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887221" y="5384957"/>
            <a:ext cx="3502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323232"/>
                </a:solidFill>
                <a:latin typeface="NexusSerif"/>
              </a:rPr>
              <a:t>Gaussian process model used to replace an motion outlier volume with a new one</a:t>
            </a:r>
            <a:endParaRPr lang="es-AR" sz="1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Quality check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4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445" y="4264483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31271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905672" y="1622669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dMRI nii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val.txt</a:t>
            </a:r>
          </a:p>
          <a:p>
            <a:pPr algn="ctr"/>
            <a:r>
              <a:rPr lang="it-IT" sz="1400" b="1" dirty="0"/>
              <a:t>b</a:t>
            </a:r>
            <a:r>
              <a:rPr lang="it-IT" sz="1400" b="1" dirty="0" smtClean="0"/>
              <a:t>vec.txt</a:t>
            </a:r>
            <a:endParaRPr lang="es-AR" sz="1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391571" y="1656887"/>
            <a:ext cx="942429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Signal Denoise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Gibbs ringing</a:t>
            </a:r>
          </a:p>
          <a:p>
            <a:pPr algn="ctr"/>
            <a:r>
              <a:rPr lang="it-IT" sz="1400" b="1" dirty="0" smtClean="0"/>
              <a:t>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086600" y="2792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Eddy &amp; </a:t>
            </a:r>
            <a:r>
              <a:rPr lang="it-IT" sz="1400" b="1" dirty="0"/>
              <a:t>m</a:t>
            </a:r>
            <a:r>
              <a:rPr lang="it-IT" sz="1400" b="1" dirty="0" smtClean="0"/>
              <a:t>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Geometric</a:t>
            </a:r>
          </a:p>
          <a:p>
            <a:pPr algn="ctr"/>
            <a:r>
              <a:rPr lang="it-IT" sz="1400" b="1" dirty="0" smtClean="0"/>
              <a:t>Distortion</a:t>
            </a:r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Bias field correction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590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0386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334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2256411" y="3858789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b-vector</a:t>
            </a:r>
          </a:p>
          <a:p>
            <a:pPr algn="ctr"/>
            <a:r>
              <a:rPr lang="it-IT" sz="1400" b="1" dirty="0" smtClean="0"/>
              <a:t>reorientation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16758" y="5038316"/>
            <a:ext cx="368248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</a:t>
            </a:r>
            <a:r>
              <a:rPr lang="es-AR" sz="1600" dirty="0" smtClean="0">
                <a:hlinkClick r:id="rId4"/>
              </a:rPr>
              <a:t>tortoise.nibib.nih.gov</a:t>
            </a:r>
            <a:r>
              <a:rPr lang="es-AR" sz="1600" dirty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5"/>
              </a:rPr>
              <a:t>https://</a:t>
            </a:r>
            <a:r>
              <a:rPr lang="es-AR" sz="1600" dirty="0" smtClean="0">
                <a:hlinkClick r:id="rId5"/>
              </a:rPr>
              <a:t>fsl.fmrib.ox.ac.uk/fsl/fslwiki/FDT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</a:t>
            </a:r>
            <a:r>
              <a:rPr lang="es-AR" sz="1600" dirty="0" smtClean="0">
                <a:hlinkClick r:id="rId6"/>
              </a:rPr>
              <a:t>www.mrtrix.org</a:t>
            </a:r>
            <a:r>
              <a:rPr lang="es-AR" sz="1600" dirty="0" smtClean="0"/>
              <a:t> </a:t>
            </a:r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C00000"/>
                </a:solidFill>
              </a:rPr>
              <a:t>This is a generic example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Jury out for optimal details</a:t>
            </a:r>
            <a:endParaRPr lang="es-AR" dirty="0">
              <a:solidFill>
                <a:srgbClr val="C00000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57201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6306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7" name="Group 3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24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" name="TextBox 1"/>
          <p:cNvSpPr txBox="1"/>
          <p:nvPr/>
        </p:nvSpPr>
        <p:spPr>
          <a:xfrm>
            <a:off x="152400" y="762000"/>
            <a:ext cx="5144870" cy="56938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Diffusion sensitivity </a:t>
            </a:r>
            <a:r>
              <a:rPr lang="it-IT" sz="1400" dirty="0" smtClean="0"/>
              <a:t>(modelling)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High b-value, multiple b-values (</a:t>
            </a:r>
            <a:r>
              <a:rPr lang="it-IT" sz="1400" dirty="0" smtClean="0">
                <a:sym typeface="Symbol"/>
              </a:rPr>
              <a:t>SNR)</a:t>
            </a:r>
            <a:endParaRPr lang="it-IT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 smtClean="0"/>
              <a:t>High # directions per b-value (</a:t>
            </a:r>
            <a:r>
              <a:rPr lang="it-IT" sz="1400" dirty="0" smtClean="0">
                <a:sym typeface="Symbol"/>
              </a:rPr>
              <a:t>acq time)</a:t>
            </a:r>
            <a:endParaRPr lang="it-IT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Maximize speed</a:t>
            </a:r>
            <a:r>
              <a:rPr lang="it-IT" sz="1400" dirty="0" smtClean="0"/>
              <a:t>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Single-shot EPI (multishot challenges)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Shortest volume TR (</a:t>
            </a:r>
            <a:r>
              <a:rPr lang="it-IT" sz="1400" dirty="0">
                <a:sym typeface="Symbol"/>
              </a:rPr>
              <a:t>&gt;</a:t>
            </a:r>
            <a:r>
              <a:rPr lang="it-IT" sz="1400" dirty="0" smtClean="0">
                <a:sym typeface="Symbol"/>
              </a:rPr>
              <a:t> 5. T</a:t>
            </a:r>
            <a:r>
              <a:rPr lang="it-IT" sz="1400" baseline="-25000" dirty="0" smtClean="0">
                <a:sym typeface="Symbol"/>
              </a:rPr>
              <a:t>1</a:t>
            </a:r>
            <a:r>
              <a:rPr lang="it-IT" sz="1400" dirty="0" smtClean="0">
                <a:sym typeface="Symbol"/>
              </a:rPr>
              <a:t> relevant tissue)</a:t>
            </a:r>
            <a:endParaRPr lang="it-IT" sz="1400" baseline="-250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Simultaneous multislice (shortens TR, no SNR costs)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Multichannel coils (enables SMS)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Parallel imaging (accelerates with SNR costs,</a:t>
            </a:r>
            <a:r>
              <a:rPr lang="it-IT" sz="1400" dirty="0">
                <a:sym typeface="Symbol"/>
              </a:rPr>
              <a:t> </a:t>
            </a:r>
            <a:r>
              <a:rPr lang="it-IT" sz="1400" dirty="0" smtClean="0">
                <a:sym typeface="Symbol"/>
              </a:rPr>
              <a:t>distortions</a:t>
            </a:r>
            <a:r>
              <a:rPr lang="it-IT" sz="1400" dirty="0" smtClean="0"/>
              <a:t>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Fast and strong magnetic gradients ($, PNS)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Maximize SNR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Shortest TE possible (attention w. </a:t>
            </a:r>
            <a:r>
              <a:rPr lang="it-IT" sz="1400" dirty="0"/>
              <a:t>a</a:t>
            </a:r>
            <a:r>
              <a:rPr lang="it-IT" sz="1400" dirty="0" smtClean="0"/>
              <a:t>cceleration)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As much data as possible (</a:t>
            </a:r>
            <a:r>
              <a:rPr lang="it-IT" sz="1400" dirty="0">
                <a:sym typeface="Symbol"/>
              </a:rPr>
              <a:t>acq time</a:t>
            </a:r>
            <a:r>
              <a:rPr lang="it-IT" sz="1400" dirty="0" smtClean="0">
                <a:sym typeface="Symbol"/>
              </a:rPr>
              <a:t>)</a:t>
            </a:r>
            <a:endParaRPr lang="it-IT" sz="1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Voxel size compromise with resolution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Postprocessing 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Minimize distortions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Eddy currents distortions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B0 inhomogeneity distortions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Gradient non-linearity distortions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 smtClean="0"/>
              <a:t>Minimize artifacts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Gradient directions check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Fat suppression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Motion correction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Partial volume: Isotropic voxels, whole-brain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Cardiac gating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it-IT" sz="1400" dirty="0" smtClean="0"/>
              <a:t>Gibbs ringing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5562600" y="838200"/>
            <a:ext cx="3017874" cy="1406627"/>
          </a:xfrm>
          <a:prstGeom prst="cloudCallout">
            <a:avLst>
              <a:gd name="adj1" fmla="val 25801"/>
              <a:gd name="adj2" fmla="val 72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smtClean="0"/>
              <a:t>Diffusion sensitivity, speed, SNR</a:t>
            </a:r>
          </a:p>
          <a:p>
            <a:pPr algn="ctr"/>
            <a:r>
              <a:rPr lang="it-IT" sz="1600" dirty="0"/>
              <a:t>n</a:t>
            </a:r>
            <a:r>
              <a:rPr lang="it-IT" sz="1600" dirty="0" smtClean="0"/>
              <a:t>o distortions, </a:t>
            </a:r>
          </a:p>
          <a:p>
            <a:pPr algn="ctr"/>
            <a:r>
              <a:rPr lang="it-IT" sz="1600" dirty="0" smtClean="0"/>
              <a:t>no artifacts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2" r="24476"/>
          <a:stretch/>
        </p:blipFill>
        <p:spPr bwMode="auto">
          <a:xfrm>
            <a:off x="7010399" y="2590578"/>
            <a:ext cx="15700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Image result for mafal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6" t="79687" r="10417" b="7602"/>
          <a:stretch/>
        </p:blipFill>
        <p:spPr bwMode="auto">
          <a:xfrm>
            <a:off x="8502649" y="3733800"/>
            <a:ext cx="641351" cy="43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77062" y="4709487"/>
            <a:ext cx="3955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smtClean="0">
                <a:solidFill>
                  <a:srgbClr val="C00000"/>
                </a:solidFill>
              </a:rPr>
              <a:t>Impossible to optimize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smtClean="0">
                <a:solidFill>
                  <a:srgbClr val="C00000"/>
                </a:solidFill>
              </a:rPr>
              <a:t>General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smtClean="0">
                <a:solidFill>
                  <a:srgbClr val="C00000"/>
                </a:solidFill>
              </a:rPr>
              <a:t>Optimization details depend on goals</a:t>
            </a:r>
          </a:p>
          <a:p>
            <a:endParaRPr lang="it-IT" i="1" dirty="0" smtClean="0">
              <a:solidFill>
                <a:srgbClr val="C00000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78" y="2416635"/>
            <a:ext cx="1853221" cy="192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Acquisition factors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7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3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12"/>
          <p:cNvSpPr txBox="1">
            <a:spLocks noChangeArrowheads="1"/>
          </p:cNvSpPr>
          <p:nvPr/>
        </p:nvSpPr>
        <p:spPr>
          <a:xfrm>
            <a:off x="2320874" y="1447800"/>
            <a:ext cx="6137325" cy="25908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sz="2400" b="1" dirty="0"/>
              <a:t>Brain diffusion:</a:t>
            </a:r>
            <a:endParaRPr lang="en-US" altLang="it-IT" sz="2400" b="1" dirty="0" smtClean="0"/>
          </a:p>
          <a:p>
            <a:r>
              <a:rPr lang="en-US" altLang="it-IT" sz="2400" b="1" dirty="0" smtClean="0"/>
              <a:t>Why do we care?</a:t>
            </a:r>
          </a:p>
          <a:p>
            <a:r>
              <a:rPr lang="en-US" altLang="it-IT" sz="2400" b="1" dirty="0"/>
              <a:t>H</a:t>
            </a:r>
            <a:r>
              <a:rPr lang="en-US" altLang="it-IT" sz="2400" b="1" dirty="0" smtClean="0"/>
              <a:t>ow do we measure it?</a:t>
            </a:r>
          </a:p>
          <a:p>
            <a:r>
              <a:rPr lang="en-US" altLang="it-IT" sz="2400" b="1" dirty="0" smtClean="0"/>
              <a:t>How do we pre-process data?</a:t>
            </a:r>
          </a:p>
          <a:p>
            <a:r>
              <a:rPr lang="en-US" altLang="it-IT" sz="2400" b="1" dirty="0" smtClean="0"/>
              <a:t>Extracting information: models &amp; challenges</a:t>
            </a:r>
          </a:p>
        </p:txBody>
      </p:sp>
      <p:sp>
        <p:nvSpPr>
          <p:cNvPr id="2" name="Right Arrow 1"/>
          <p:cNvSpPr/>
          <p:nvPr/>
        </p:nvSpPr>
        <p:spPr>
          <a:xfrm>
            <a:off x="685800" y="3246489"/>
            <a:ext cx="1447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562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2"/>
          <p:cNvSpPr/>
          <p:nvPr/>
        </p:nvSpPr>
        <p:spPr>
          <a:xfrm rot="2882639">
            <a:off x="729045" y="2509665"/>
            <a:ext cx="655140" cy="1627973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cxnSp>
        <p:nvCxnSpPr>
          <p:cNvPr id="1521" name="Google Shape;1521;p42"/>
          <p:cNvCxnSpPr>
            <a:endCxn id="1520" idx="0"/>
          </p:cNvCxnSpPr>
          <p:nvPr/>
        </p:nvCxnSpPr>
        <p:spPr>
          <a:xfrm rot="10800000" flipH="1">
            <a:off x="1023464" y="2717650"/>
            <a:ext cx="576600" cy="6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2" name="Google Shape;1522;p42"/>
          <p:cNvCxnSpPr/>
          <p:nvPr/>
        </p:nvCxnSpPr>
        <p:spPr>
          <a:xfrm>
            <a:off x="1023887" y="3357185"/>
            <a:ext cx="259500" cy="2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3" name="Google Shape;1523;p42"/>
          <p:cNvCxnSpPr/>
          <p:nvPr/>
        </p:nvCxnSpPr>
        <p:spPr>
          <a:xfrm rot="10800000" flipH="1">
            <a:off x="1053453" y="3324203"/>
            <a:ext cx="388800" cy="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4" name="Google Shape;1524;p42"/>
          <p:cNvSpPr txBox="1"/>
          <p:nvPr/>
        </p:nvSpPr>
        <p:spPr>
          <a:xfrm>
            <a:off x="1527976" y="2550325"/>
            <a:ext cx="9252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b="1" dirty="0">
                <a:solidFill>
                  <a:srgbClr val="C00000"/>
                </a:solidFill>
              </a:rPr>
              <a:t>λ1/</a:t>
            </a:r>
            <a:r>
              <a:rPr lang="en-GB" sz="1200" b="1" dirty="0">
                <a:solidFill>
                  <a:schemeClr val="accent1">
                    <a:lumMod val="50000"/>
                  </a:schemeClr>
                </a:solidFill>
              </a:rPr>
              <a:t>ε1</a:t>
            </a:r>
            <a:endParaRPr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25" name="Google Shape;1525;p42"/>
          <p:cNvSpPr txBox="1"/>
          <p:nvPr/>
        </p:nvSpPr>
        <p:spPr>
          <a:xfrm>
            <a:off x="1109482" y="3544237"/>
            <a:ext cx="975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b="1" dirty="0">
                <a:solidFill>
                  <a:srgbClr val="C00000"/>
                </a:solidFill>
              </a:rPr>
              <a:t>λ2</a:t>
            </a:r>
            <a:r>
              <a:rPr lang="en-GB" sz="1200" dirty="0">
                <a:solidFill>
                  <a:schemeClr val="tx1"/>
                </a:solidFill>
              </a:rPr>
              <a:t>/</a:t>
            </a:r>
            <a:r>
              <a:rPr lang="en-GB" sz="1200" b="1" dirty="0">
                <a:solidFill>
                  <a:schemeClr val="accent1">
                    <a:lumMod val="50000"/>
                  </a:schemeClr>
                </a:solidFill>
              </a:rPr>
              <a:t>ε2</a:t>
            </a:r>
            <a:endParaRPr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26" name="Google Shape;1526;p42"/>
          <p:cNvSpPr txBox="1"/>
          <p:nvPr/>
        </p:nvSpPr>
        <p:spPr>
          <a:xfrm>
            <a:off x="1368772" y="3142044"/>
            <a:ext cx="925200" cy="42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b="1" dirty="0">
                <a:solidFill>
                  <a:srgbClr val="C00000"/>
                </a:solidFill>
              </a:rPr>
              <a:t>λ3</a:t>
            </a:r>
            <a:r>
              <a:rPr lang="en-GB" sz="1200" dirty="0">
                <a:solidFill>
                  <a:schemeClr val="tx1"/>
                </a:solidFill>
              </a:rPr>
              <a:t>/</a:t>
            </a:r>
            <a:r>
              <a:rPr lang="en-GB" sz="1200" b="1" dirty="0">
                <a:solidFill>
                  <a:schemeClr val="accent1">
                    <a:lumMod val="50000"/>
                  </a:schemeClr>
                </a:solidFill>
              </a:rPr>
              <a:t>ε3</a:t>
            </a:r>
            <a:endParaRPr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27" name="Google Shape;1527;p42"/>
          <p:cNvSpPr txBox="1"/>
          <p:nvPr/>
        </p:nvSpPr>
        <p:spPr>
          <a:xfrm>
            <a:off x="1859354" y="3042948"/>
            <a:ext cx="7477211" cy="87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buClr>
                <a:srgbClr val="E69138"/>
              </a:buClr>
              <a:buSzPts val="12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DT has 3 positive eigenvalues: </a:t>
            </a:r>
            <a:r>
              <a:rPr lang="en-GB" sz="1600" b="1" dirty="0">
                <a:solidFill>
                  <a:srgbClr val="C00000"/>
                </a:solidFill>
              </a:rPr>
              <a:t>λ1 λ2 λ3 </a:t>
            </a:r>
            <a:r>
              <a:rPr lang="en-GB" sz="1600" dirty="0">
                <a:solidFill>
                  <a:schemeClr val="tx1"/>
                </a:solidFill>
              </a:rPr>
              <a:t>→ define the </a:t>
            </a:r>
            <a:r>
              <a:rPr lang="en-GB" sz="1600" b="1" dirty="0">
                <a:solidFill>
                  <a:srgbClr val="C00000"/>
                </a:solidFill>
              </a:rPr>
              <a:t>form of DT</a:t>
            </a:r>
            <a:endParaRPr sz="1600" b="1" dirty="0">
              <a:solidFill>
                <a:srgbClr val="C00000"/>
              </a:solidFill>
            </a:endParaRPr>
          </a:p>
          <a:p>
            <a:pPr marL="457200"/>
            <a:endParaRPr sz="1600" dirty="0">
              <a:solidFill>
                <a:schemeClr val="tx1"/>
              </a:solidFill>
            </a:endParaRPr>
          </a:p>
          <a:p>
            <a:pPr marL="457200" indent="-304800">
              <a:buClr>
                <a:srgbClr val="6AA84F"/>
              </a:buClr>
              <a:buSzPts val="12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DT has 3 orthogonal eigenvectors: </a:t>
            </a:r>
            <a:r>
              <a:rPr lang="en-GB" sz="1600" b="1" dirty="0">
                <a:solidFill>
                  <a:schemeClr val="accent1">
                    <a:lumMod val="50000"/>
                  </a:schemeClr>
                </a:solidFill>
              </a:rPr>
              <a:t>ε1 ε2 ε3 </a:t>
            </a:r>
            <a:r>
              <a:rPr lang="en-GB" sz="1600" dirty="0">
                <a:solidFill>
                  <a:schemeClr val="tx1"/>
                </a:solidFill>
              </a:rPr>
              <a:t>→ define the 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</a:rPr>
              <a:t>orientation of DT</a:t>
            </a:r>
            <a:endParaRPr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 </a:t>
            </a:r>
            <a:endParaRPr sz="1600" dirty="0">
              <a:solidFill>
                <a:schemeClr val="tx1"/>
              </a:solidFill>
            </a:endParaRPr>
          </a:p>
          <a:p>
            <a:endParaRPr sz="1600" dirty="0">
              <a:solidFill>
                <a:schemeClr val="tx1"/>
              </a:solidFill>
            </a:endParaRPr>
          </a:p>
          <a:p>
            <a:pPr>
              <a:buSzPts val="1100"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5" name="Google Shape;1509;p41"/>
          <p:cNvSpPr txBox="1"/>
          <p:nvPr/>
        </p:nvSpPr>
        <p:spPr>
          <a:xfrm>
            <a:off x="48936" y="1172398"/>
            <a:ext cx="8871285" cy="111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 simple way of describing the directional dependence of diffusion is by using a diffusion tensor (DT)</a:t>
            </a:r>
            <a:endParaRPr sz="2000" dirty="0">
              <a:solidFill>
                <a:schemeClr val="tx1"/>
              </a:solidFill>
            </a:endParaRPr>
          </a:p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 DT is 3x3 symmetric, positive-definite </a:t>
            </a:r>
            <a:r>
              <a:rPr lang="en-GB" sz="2000" dirty="0" smtClean="0">
                <a:solidFill>
                  <a:schemeClr val="tx1"/>
                </a:solidFill>
              </a:rPr>
              <a:t>matrix</a:t>
            </a:r>
            <a:endParaRPr sz="2000" dirty="0">
              <a:solidFill>
                <a:schemeClr val="tx1"/>
              </a:solidFill>
            </a:endParaRPr>
          </a:p>
          <a:p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6" name="Google Shape;15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213" y="1747113"/>
            <a:ext cx="1942275" cy="92278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512;p41"/>
          <p:cNvSpPr txBox="1"/>
          <p:nvPr/>
        </p:nvSpPr>
        <p:spPr>
          <a:xfrm>
            <a:off x="7477820" y="2625633"/>
            <a:ext cx="14424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050" dirty="0" err="1">
                <a:solidFill>
                  <a:schemeClr val="tx1"/>
                </a:solidFill>
              </a:rPr>
              <a:t>Basser</a:t>
            </a:r>
            <a:r>
              <a:rPr lang="en-GB" sz="1050" dirty="0">
                <a:solidFill>
                  <a:schemeClr val="tx1"/>
                </a:solidFill>
              </a:rPr>
              <a:t> et al. 1994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19" name="Google Shape;1535;p43"/>
          <p:cNvSpPr txBox="1"/>
          <p:nvPr/>
        </p:nvSpPr>
        <p:spPr>
          <a:xfrm>
            <a:off x="6116848" y="4614686"/>
            <a:ext cx="2689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/>
            <a:r>
              <a:rPr lang="en-GB" b="1">
                <a:solidFill>
                  <a:schemeClr val="accent2"/>
                </a:solidFill>
              </a:rPr>
              <a:t>Planar anisotropy </a:t>
            </a:r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</p:txBody>
      </p:sp>
      <p:sp>
        <p:nvSpPr>
          <p:cNvPr id="20" name="Google Shape;1536;p43"/>
          <p:cNvSpPr txBox="1"/>
          <p:nvPr/>
        </p:nvSpPr>
        <p:spPr>
          <a:xfrm>
            <a:off x="3389965" y="4596511"/>
            <a:ext cx="2689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/>
            <a:r>
              <a:rPr lang="en-GB" b="1">
                <a:solidFill>
                  <a:schemeClr val="accent2"/>
                </a:solidFill>
              </a:rPr>
              <a:t>Axial anisotropy </a:t>
            </a:r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  <a:p>
            <a:endParaRPr b="1">
              <a:solidFill>
                <a:schemeClr val="accent2"/>
              </a:solidFill>
            </a:endParaRPr>
          </a:p>
        </p:txBody>
      </p:sp>
      <p:sp>
        <p:nvSpPr>
          <p:cNvPr id="21" name="Google Shape;1549;p43"/>
          <p:cNvSpPr/>
          <p:nvPr/>
        </p:nvSpPr>
        <p:spPr>
          <a:xfrm rot="6548946">
            <a:off x="5031748" y="4929016"/>
            <a:ext cx="471912" cy="1172439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cxnSp>
        <p:nvCxnSpPr>
          <p:cNvPr id="22" name="Google Shape;1550;p43"/>
          <p:cNvCxnSpPr>
            <a:endCxn id="21" idx="0"/>
          </p:cNvCxnSpPr>
          <p:nvPr/>
        </p:nvCxnSpPr>
        <p:spPr>
          <a:xfrm>
            <a:off x="5219704" y="5522885"/>
            <a:ext cx="6339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1551;p43"/>
          <p:cNvCxnSpPr/>
          <p:nvPr/>
        </p:nvCxnSpPr>
        <p:spPr>
          <a:xfrm rot="3332050">
            <a:off x="5119523" y="5539688"/>
            <a:ext cx="165926" cy="1909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552;p43"/>
          <p:cNvCxnSpPr/>
          <p:nvPr/>
        </p:nvCxnSpPr>
        <p:spPr>
          <a:xfrm rot="-7469658" flipH="1">
            <a:off x="5198662" y="5609257"/>
            <a:ext cx="248974" cy="330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1553;p43"/>
          <p:cNvSpPr/>
          <p:nvPr/>
        </p:nvSpPr>
        <p:spPr>
          <a:xfrm rot="2883744">
            <a:off x="1749521" y="5107543"/>
            <a:ext cx="849742" cy="849587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cxnSp>
        <p:nvCxnSpPr>
          <p:cNvPr id="26" name="Google Shape;1554;p43"/>
          <p:cNvCxnSpPr>
            <a:endCxn id="25" idx="1"/>
          </p:cNvCxnSpPr>
          <p:nvPr/>
        </p:nvCxnSpPr>
        <p:spPr>
          <a:xfrm rot="10800000" flipH="1">
            <a:off x="2160874" y="5085161"/>
            <a:ext cx="13200" cy="51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1555;p43"/>
          <p:cNvCxnSpPr>
            <a:endCxn id="25" idx="7"/>
          </p:cNvCxnSpPr>
          <p:nvPr/>
        </p:nvCxnSpPr>
        <p:spPr>
          <a:xfrm rot="10800000" flipH="1">
            <a:off x="2165839" y="5532124"/>
            <a:ext cx="409800" cy="5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1556;p43"/>
          <p:cNvCxnSpPr>
            <a:endCxn id="25" idx="0"/>
          </p:cNvCxnSpPr>
          <p:nvPr/>
        </p:nvCxnSpPr>
        <p:spPr>
          <a:xfrm rot="10800000" flipH="1">
            <a:off x="2160592" y="5215986"/>
            <a:ext cx="297300" cy="37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1557;p43"/>
          <p:cNvSpPr/>
          <p:nvPr/>
        </p:nvSpPr>
        <p:spPr>
          <a:xfrm rot="2883744">
            <a:off x="6960681" y="5119192"/>
            <a:ext cx="849742" cy="900138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0" name="Google Shape;1558;p43"/>
          <p:cNvSpPr txBox="1"/>
          <p:nvPr/>
        </p:nvSpPr>
        <p:spPr>
          <a:xfrm>
            <a:off x="1189713" y="6120786"/>
            <a:ext cx="1080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-GB" sz="1200" b="1">
                <a:solidFill>
                  <a:srgbClr val="C00000"/>
                </a:solidFill>
              </a:rPr>
              <a:t>λ1 = λ2 = λ3 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31" name="Google Shape;1559;p43"/>
          <p:cNvSpPr txBox="1"/>
          <p:nvPr/>
        </p:nvSpPr>
        <p:spPr>
          <a:xfrm>
            <a:off x="4031915" y="6120786"/>
            <a:ext cx="11688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b="1">
                <a:solidFill>
                  <a:srgbClr val="C00000"/>
                </a:solidFill>
              </a:rPr>
              <a:t>λ1 &gt;&gt; λ2 ~ λ3 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32" name="Google Shape;1560;p43"/>
          <p:cNvSpPr txBox="1"/>
          <p:nvPr/>
        </p:nvSpPr>
        <p:spPr>
          <a:xfrm>
            <a:off x="6823598" y="6120786"/>
            <a:ext cx="14424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b="1">
                <a:solidFill>
                  <a:srgbClr val="C00000"/>
                </a:solidFill>
              </a:rPr>
              <a:t>λ1 = λ2 &gt;&gt; λ3 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33" name="Google Shape;1561;p43"/>
          <p:cNvSpPr/>
          <p:nvPr/>
        </p:nvSpPr>
        <p:spPr>
          <a:xfrm>
            <a:off x="928588" y="5218536"/>
            <a:ext cx="727200" cy="66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4" name="Google Shape;1562;p43"/>
          <p:cNvSpPr/>
          <p:nvPr/>
        </p:nvSpPr>
        <p:spPr>
          <a:xfrm>
            <a:off x="1252503" y="5441725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5" name="Google Shape;1563;p43"/>
          <p:cNvSpPr/>
          <p:nvPr/>
        </p:nvSpPr>
        <p:spPr>
          <a:xfrm>
            <a:off x="1019719" y="5772497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6" name="Google Shape;1564;p43"/>
          <p:cNvSpPr/>
          <p:nvPr/>
        </p:nvSpPr>
        <p:spPr>
          <a:xfrm>
            <a:off x="1172924" y="5633224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7" name="Google Shape;1565;p43"/>
          <p:cNvSpPr/>
          <p:nvPr/>
        </p:nvSpPr>
        <p:spPr>
          <a:xfrm>
            <a:off x="1550923" y="5354679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8" name="Google Shape;1566;p43"/>
          <p:cNvSpPr/>
          <p:nvPr/>
        </p:nvSpPr>
        <p:spPr>
          <a:xfrm>
            <a:off x="1351976" y="5668043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9" name="Google Shape;1567;p43"/>
          <p:cNvSpPr/>
          <p:nvPr/>
        </p:nvSpPr>
        <p:spPr>
          <a:xfrm>
            <a:off x="1431555" y="5737679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0" name="Google Shape;1568;p43"/>
          <p:cNvSpPr/>
          <p:nvPr/>
        </p:nvSpPr>
        <p:spPr>
          <a:xfrm>
            <a:off x="1511134" y="5807315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1" name="Google Shape;1569;p43"/>
          <p:cNvSpPr/>
          <p:nvPr/>
        </p:nvSpPr>
        <p:spPr>
          <a:xfrm>
            <a:off x="1465391" y="5291006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2" name="Google Shape;1570;p43"/>
          <p:cNvSpPr/>
          <p:nvPr/>
        </p:nvSpPr>
        <p:spPr>
          <a:xfrm>
            <a:off x="1332082" y="5493952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3" name="Google Shape;1571;p43"/>
          <p:cNvSpPr/>
          <p:nvPr/>
        </p:nvSpPr>
        <p:spPr>
          <a:xfrm>
            <a:off x="1232608" y="5354679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4" name="Google Shape;1572;p43"/>
          <p:cNvSpPr/>
          <p:nvPr/>
        </p:nvSpPr>
        <p:spPr>
          <a:xfrm>
            <a:off x="1471344" y="5633224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5" name="Google Shape;1573;p43"/>
          <p:cNvSpPr/>
          <p:nvPr/>
        </p:nvSpPr>
        <p:spPr>
          <a:xfrm>
            <a:off x="1033661" y="5354679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6" name="Google Shape;1574;p43"/>
          <p:cNvSpPr/>
          <p:nvPr/>
        </p:nvSpPr>
        <p:spPr>
          <a:xfrm>
            <a:off x="1113240" y="5424315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7" name="Google Shape;1575;p43"/>
          <p:cNvSpPr/>
          <p:nvPr/>
        </p:nvSpPr>
        <p:spPr>
          <a:xfrm>
            <a:off x="1093345" y="5291006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8" name="Google Shape;1576;p43"/>
          <p:cNvSpPr/>
          <p:nvPr/>
        </p:nvSpPr>
        <p:spPr>
          <a:xfrm>
            <a:off x="1272397" y="5563588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9" name="Google Shape;1577;p43"/>
          <p:cNvSpPr/>
          <p:nvPr/>
        </p:nvSpPr>
        <p:spPr>
          <a:xfrm>
            <a:off x="1471344" y="5563588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0" name="Google Shape;1578;p43"/>
          <p:cNvSpPr/>
          <p:nvPr/>
        </p:nvSpPr>
        <p:spPr>
          <a:xfrm>
            <a:off x="1550923" y="5688879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1" name="Google Shape;1579;p43"/>
          <p:cNvSpPr/>
          <p:nvPr/>
        </p:nvSpPr>
        <p:spPr>
          <a:xfrm>
            <a:off x="1312187" y="5772497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2" name="Google Shape;1580;p43"/>
          <p:cNvSpPr/>
          <p:nvPr/>
        </p:nvSpPr>
        <p:spPr>
          <a:xfrm>
            <a:off x="1019719" y="5537475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3" name="Google Shape;1581;p43"/>
          <p:cNvSpPr/>
          <p:nvPr/>
        </p:nvSpPr>
        <p:spPr>
          <a:xfrm>
            <a:off x="1073451" y="5668043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4" name="Google Shape;1582;p43"/>
          <p:cNvSpPr/>
          <p:nvPr/>
        </p:nvSpPr>
        <p:spPr>
          <a:xfrm>
            <a:off x="1153029" y="5737679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5" name="Google Shape;1583;p43"/>
          <p:cNvSpPr/>
          <p:nvPr/>
        </p:nvSpPr>
        <p:spPr>
          <a:xfrm>
            <a:off x="1232608" y="5250225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6" name="Google Shape;1584;p43"/>
          <p:cNvSpPr/>
          <p:nvPr/>
        </p:nvSpPr>
        <p:spPr>
          <a:xfrm>
            <a:off x="1312187" y="5319861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7" name="Google Shape;1585;p43"/>
          <p:cNvSpPr/>
          <p:nvPr/>
        </p:nvSpPr>
        <p:spPr>
          <a:xfrm>
            <a:off x="1391766" y="5389497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8" name="Google Shape;1586;p43"/>
          <p:cNvSpPr/>
          <p:nvPr/>
        </p:nvSpPr>
        <p:spPr>
          <a:xfrm>
            <a:off x="1471344" y="5459134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9" name="Google Shape;1587;p43"/>
          <p:cNvSpPr/>
          <p:nvPr/>
        </p:nvSpPr>
        <p:spPr>
          <a:xfrm>
            <a:off x="1153029" y="5528770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60" name="Google Shape;1588;p43"/>
          <p:cNvSpPr/>
          <p:nvPr/>
        </p:nvSpPr>
        <p:spPr>
          <a:xfrm>
            <a:off x="1087184" y="5336488"/>
            <a:ext cx="505072" cy="348603"/>
          </a:xfrm>
          <a:custGeom>
            <a:avLst/>
            <a:gdLst/>
            <a:ahLst/>
            <a:cxnLst/>
            <a:rect l="l" t="t" r="r" b="b"/>
            <a:pathLst>
              <a:path w="38688" h="30519" extrusionOk="0">
                <a:moveTo>
                  <a:pt x="0" y="20782"/>
                </a:moveTo>
                <a:cubicBezTo>
                  <a:pt x="811" y="18860"/>
                  <a:pt x="1964" y="8910"/>
                  <a:pt x="4868" y="9252"/>
                </a:cubicBezTo>
                <a:cubicBezTo>
                  <a:pt x="7772" y="9594"/>
                  <a:pt x="16653" y="19459"/>
                  <a:pt x="17422" y="22832"/>
                </a:cubicBezTo>
                <a:cubicBezTo>
                  <a:pt x="18191" y="26206"/>
                  <a:pt x="9138" y="33037"/>
                  <a:pt x="9480" y="29493"/>
                </a:cubicBezTo>
                <a:cubicBezTo>
                  <a:pt x="9822" y="25949"/>
                  <a:pt x="14604" y="5879"/>
                  <a:pt x="19472" y="1566"/>
                </a:cubicBezTo>
                <a:cubicBezTo>
                  <a:pt x="24340" y="-2747"/>
                  <a:pt x="35485" y="3274"/>
                  <a:pt x="38688" y="3616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61" name="Google Shape;1589;p43"/>
          <p:cNvSpPr/>
          <p:nvPr/>
        </p:nvSpPr>
        <p:spPr>
          <a:xfrm rot="10800000" flipH="1">
            <a:off x="961745" y="5669070"/>
            <a:ext cx="516775" cy="161674"/>
          </a:xfrm>
          <a:custGeom>
            <a:avLst/>
            <a:gdLst/>
            <a:ahLst/>
            <a:cxnLst/>
            <a:rect l="l" t="t" r="r" b="b"/>
            <a:pathLst>
              <a:path w="38688" h="30519" extrusionOk="0">
                <a:moveTo>
                  <a:pt x="0" y="20782"/>
                </a:moveTo>
                <a:cubicBezTo>
                  <a:pt x="811" y="18860"/>
                  <a:pt x="1964" y="8910"/>
                  <a:pt x="4868" y="9252"/>
                </a:cubicBezTo>
                <a:cubicBezTo>
                  <a:pt x="7772" y="9594"/>
                  <a:pt x="16653" y="19459"/>
                  <a:pt x="17422" y="22832"/>
                </a:cubicBezTo>
                <a:cubicBezTo>
                  <a:pt x="18191" y="26206"/>
                  <a:pt x="9138" y="33037"/>
                  <a:pt x="9480" y="29493"/>
                </a:cubicBezTo>
                <a:cubicBezTo>
                  <a:pt x="9822" y="25949"/>
                  <a:pt x="14604" y="5879"/>
                  <a:pt x="19472" y="1566"/>
                </a:cubicBezTo>
                <a:cubicBezTo>
                  <a:pt x="24340" y="-2747"/>
                  <a:pt x="35485" y="3274"/>
                  <a:pt x="38688" y="3616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62" name="Google Shape;1590;p43"/>
          <p:cNvSpPr/>
          <p:nvPr/>
        </p:nvSpPr>
        <p:spPr>
          <a:xfrm flipH="1">
            <a:off x="1246559" y="5359556"/>
            <a:ext cx="312406" cy="400028"/>
          </a:xfrm>
          <a:custGeom>
            <a:avLst/>
            <a:gdLst/>
            <a:ahLst/>
            <a:cxnLst/>
            <a:rect l="l" t="t" r="r" b="b"/>
            <a:pathLst>
              <a:path w="38688" h="30519" extrusionOk="0">
                <a:moveTo>
                  <a:pt x="0" y="20782"/>
                </a:moveTo>
                <a:cubicBezTo>
                  <a:pt x="811" y="18860"/>
                  <a:pt x="1964" y="8910"/>
                  <a:pt x="4868" y="9252"/>
                </a:cubicBezTo>
                <a:cubicBezTo>
                  <a:pt x="7772" y="9594"/>
                  <a:pt x="16653" y="19459"/>
                  <a:pt x="17422" y="22832"/>
                </a:cubicBezTo>
                <a:cubicBezTo>
                  <a:pt x="18191" y="26206"/>
                  <a:pt x="9138" y="33037"/>
                  <a:pt x="9480" y="29493"/>
                </a:cubicBezTo>
                <a:cubicBezTo>
                  <a:pt x="9822" y="25949"/>
                  <a:pt x="14604" y="5879"/>
                  <a:pt x="19472" y="1566"/>
                </a:cubicBezTo>
                <a:cubicBezTo>
                  <a:pt x="24340" y="-2747"/>
                  <a:pt x="35485" y="3274"/>
                  <a:pt x="38688" y="3616"/>
                </a:cubicBezTo>
              </a:path>
            </a:pathLst>
          </a:custGeom>
          <a:noFill/>
          <a:ln w="19050" cap="flat" cmpd="sng">
            <a:solidFill>
              <a:srgbClr val="6FA8DC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63" name="Google Shape;1591;p43"/>
          <p:cNvSpPr/>
          <p:nvPr/>
        </p:nvSpPr>
        <p:spPr>
          <a:xfrm>
            <a:off x="3835777" y="5190625"/>
            <a:ext cx="727200" cy="659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64" name="Google Shape;1592;p43"/>
          <p:cNvSpPr/>
          <p:nvPr/>
        </p:nvSpPr>
        <p:spPr>
          <a:xfrm>
            <a:off x="3837866" y="5381421"/>
            <a:ext cx="722490" cy="116867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Google Shape;1593;p43"/>
          <p:cNvSpPr/>
          <p:nvPr/>
        </p:nvSpPr>
        <p:spPr>
          <a:xfrm>
            <a:off x="3837866" y="5520222"/>
            <a:ext cx="722490" cy="116867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Google Shape;1594;p43"/>
          <p:cNvSpPr/>
          <p:nvPr/>
        </p:nvSpPr>
        <p:spPr>
          <a:xfrm>
            <a:off x="3837866" y="5659023"/>
            <a:ext cx="722490" cy="116867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Google Shape;1595;p43"/>
          <p:cNvSpPr/>
          <p:nvPr/>
        </p:nvSpPr>
        <p:spPr>
          <a:xfrm>
            <a:off x="3837867" y="5242620"/>
            <a:ext cx="715019" cy="116867"/>
          </a:xfrm>
          <a:custGeom>
            <a:avLst/>
            <a:gdLst/>
            <a:ahLst/>
            <a:cxnLst/>
            <a:rect l="l" t="t" r="r" b="b"/>
            <a:pathLst>
              <a:path w="55342" h="10265" extrusionOk="0">
                <a:moveTo>
                  <a:pt x="0" y="0"/>
                </a:moveTo>
                <a:cubicBezTo>
                  <a:pt x="4313" y="1708"/>
                  <a:pt x="16654" y="10121"/>
                  <a:pt x="25878" y="10249"/>
                </a:cubicBezTo>
                <a:cubicBezTo>
                  <a:pt x="35102" y="10377"/>
                  <a:pt x="50431" y="2349"/>
                  <a:pt x="55342" y="769"/>
                </a:cubicBezTo>
              </a:path>
            </a:pathLst>
          </a:cu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Google Shape;1596;p43"/>
          <p:cNvSpPr/>
          <p:nvPr/>
        </p:nvSpPr>
        <p:spPr>
          <a:xfrm>
            <a:off x="3867955" y="5279289"/>
            <a:ext cx="73800" cy="555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69" name="Google Shape;1597;p43"/>
          <p:cNvSpPr/>
          <p:nvPr/>
        </p:nvSpPr>
        <p:spPr>
          <a:xfrm>
            <a:off x="3947532" y="5383390"/>
            <a:ext cx="73800" cy="555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0" name="Google Shape;1598;p43"/>
          <p:cNvSpPr/>
          <p:nvPr/>
        </p:nvSpPr>
        <p:spPr>
          <a:xfrm>
            <a:off x="4027109" y="5383390"/>
            <a:ext cx="73800" cy="555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1" name="Google Shape;1599;p43"/>
          <p:cNvSpPr/>
          <p:nvPr/>
        </p:nvSpPr>
        <p:spPr>
          <a:xfrm>
            <a:off x="4106686" y="5418090"/>
            <a:ext cx="73800" cy="555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2" name="Google Shape;1600;p43"/>
          <p:cNvSpPr/>
          <p:nvPr/>
        </p:nvSpPr>
        <p:spPr>
          <a:xfrm>
            <a:off x="4186262" y="5383390"/>
            <a:ext cx="73800" cy="555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3" name="Google Shape;1601;p43"/>
          <p:cNvSpPr/>
          <p:nvPr/>
        </p:nvSpPr>
        <p:spPr>
          <a:xfrm>
            <a:off x="4305628" y="5383390"/>
            <a:ext cx="73800" cy="555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4" name="Google Shape;1602;p43"/>
          <p:cNvSpPr/>
          <p:nvPr/>
        </p:nvSpPr>
        <p:spPr>
          <a:xfrm>
            <a:off x="4424993" y="5348689"/>
            <a:ext cx="73800" cy="555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5" name="Google Shape;1603;p43"/>
          <p:cNvSpPr/>
          <p:nvPr/>
        </p:nvSpPr>
        <p:spPr>
          <a:xfrm>
            <a:off x="4345416" y="5313989"/>
            <a:ext cx="73800" cy="555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6" name="Google Shape;1604;p43"/>
          <p:cNvSpPr/>
          <p:nvPr/>
        </p:nvSpPr>
        <p:spPr>
          <a:xfrm>
            <a:off x="3867955" y="5452790"/>
            <a:ext cx="73800" cy="555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7" name="Google Shape;1605;p43"/>
          <p:cNvSpPr/>
          <p:nvPr/>
        </p:nvSpPr>
        <p:spPr>
          <a:xfrm>
            <a:off x="3947532" y="5487491"/>
            <a:ext cx="73800" cy="555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8" name="Google Shape;1606;p43"/>
          <p:cNvSpPr/>
          <p:nvPr/>
        </p:nvSpPr>
        <p:spPr>
          <a:xfrm>
            <a:off x="4070578" y="5521206"/>
            <a:ext cx="73800" cy="555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79" name="Google Shape;1607;p43"/>
          <p:cNvSpPr/>
          <p:nvPr/>
        </p:nvSpPr>
        <p:spPr>
          <a:xfrm>
            <a:off x="4193625" y="5521206"/>
            <a:ext cx="73800" cy="555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0" name="Google Shape;1608;p43"/>
          <p:cNvSpPr/>
          <p:nvPr/>
        </p:nvSpPr>
        <p:spPr>
          <a:xfrm>
            <a:off x="4316671" y="5486506"/>
            <a:ext cx="73800" cy="555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1" name="Google Shape;1609;p43"/>
          <p:cNvSpPr/>
          <p:nvPr/>
        </p:nvSpPr>
        <p:spPr>
          <a:xfrm>
            <a:off x="4444561" y="5442817"/>
            <a:ext cx="73800" cy="555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2" name="Google Shape;1610;p43"/>
          <p:cNvSpPr/>
          <p:nvPr/>
        </p:nvSpPr>
        <p:spPr>
          <a:xfrm>
            <a:off x="4150155" y="5555906"/>
            <a:ext cx="73800" cy="555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3" name="Google Shape;1611;p43"/>
          <p:cNvSpPr/>
          <p:nvPr/>
        </p:nvSpPr>
        <p:spPr>
          <a:xfrm>
            <a:off x="4388886" y="5521206"/>
            <a:ext cx="73800" cy="55500"/>
          </a:xfrm>
          <a:prstGeom prst="ellipse">
            <a:avLst/>
          </a:prstGeom>
          <a:solidFill>
            <a:srgbClr val="D5A6BD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4" name="Google Shape;1612;p43"/>
          <p:cNvSpPr/>
          <p:nvPr/>
        </p:nvSpPr>
        <p:spPr>
          <a:xfrm>
            <a:off x="3867955" y="5573251"/>
            <a:ext cx="73800" cy="55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5" name="Google Shape;1613;p43"/>
          <p:cNvSpPr/>
          <p:nvPr/>
        </p:nvSpPr>
        <p:spPr>
          <a:xfrm>
            <a:off x="3947532" y="5642651"/>
            <a:ext cx="73800" cy="55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6" name="Google Shape;1614;p43"/>
          <p:cNvSpPr/>
          <p:nvPr/>
        </p:nvSpPr>
        <p:spPr>
          <a:xfrm>
            <a:off x="4027109" y="5642651"/>
            <a:ext cx="73800" cy="55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7" name="Google Shape;1615;p43"/>
          <p:cNvSpPr/>
          <p:nvPr/>
        </p:nvSpPr>
        <p:spPr>
          <a:xfrm>
            <a:off x="4106686" y="5712052"/>
            <a:ext cx="73800" cy="55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8" name="Google Shape;1616;p43"/>
          <p:cNvSpPr/>
          <p:nvPr/>
        </p:nvSpPr>
        <p:spPr>
          <a:xfrm>
            <a:off x="4186262" y="5642651"/>
            <a:ext cx="73800" cy="55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89" name="Google Shape;1617;p43"/>
          <p:cNvSpPr/>
          <p:nvPr/>
        </p:nvSpPr>
        <p:spPr>
          <a:xfrm>
            <a:off x="4265839" y="5677352"/>
            <a:ext cx="73800" cy="55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0" name="Google Shape;1618;p43"/>
          <p:cNvSpPr/>
          <p:nvPr/>
        </p:nvSpPr>
        <p:spPr>
          <a:xfrm>
            <a:off x="4385204" y="5642651"/>
            <a:ext cx="73800" cy="55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1" name="Google Shape;1619;p43"/>
          <p:cNvSpPr/>
          <p:nvPr/>
        </p:nvSpPr>
        <p:spPr>
          <a:xfrm>
            <a:off x="4464781" y="5573251"/>
            <a:ext cx="73800" cy="55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2" name="Google Shape;1620;p43"/>
          <p:cNvSpPr/>
          <p:nvPr/>
        </p:nvSpPr>
        <p:spPr>
          <a:xfrm>
            <a:off x="4305628" y="5607951"/>
            <a:ext cx="73800" cy="55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3" name="Google Shape;1621;p43"/>
          <p:cNvSpPr/>
          <p:nvPr/>
        </p:nvSpPr>
        <p:spPr>
          <a:xfrm>
            <a:off x="3955704" y="5207384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4" name="Google Shape;1622;p43"/>
          <p:cNvSpPr/>
          <p:nvPr/>
        </p:nvSpPr>
        <p:spPr>
          <a:xfrm>
            <a:off x="4075069" y="5242084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5" name="Google Shape;1623;p43"/>
          <p:cNvSpPr/>
          <p:nvPr/>
        </p:nvSpPr>
        <p:spPr>
          <a:xfrm>
            <a:off x="4194434" y="5276784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6" name="Google Shape;1624;p43"/>
          <p:cNvSpPr/>
          <p:nvPr/>
        </p:nvSpPr>
        <p:spPr>
          <a:xfrm>
            <a:off x="4194434" y="5207384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7" name="Google Shape;1625;p43"/>
          <p:cNvSpPr/>
          <p:nvPr/>
        </p:nvSpPr>
        <p:spPr>
          <a:xfrm>
            <a:off x="4313799" y="5242084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8" name="Google Shape;1626;p43"/>
          <p:cNvSpPr/>
          <p:nvPr/>
        </p:nvSpPr>
        <p:spPr>
          <a:xfrm>
            <a:off x="3876127" y="5727888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99" name="Google Shape;1627;p43"/>
          <p:cNvSpPr/>
          <p:nvPr/>
        </p:nvSpPr>
        <p:spPr>
          <a:xfrm>
            <a:off x="4472953" y="5727888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00" name="Google Shape;1628;p43"/>
          <p:cNvSpPr/>
          <p:nvPr/>
        </p:nvSpPr>
        <p:spPr>
          <a:xfrm>
            <a:off x="4353588" y="5762588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01" name="Google Shape;1629;p43"/>
          <p:cNvSpPr/>
          <p:nvPr/>
        </p:nvSpPr>
        <p:spPr>
          <a:xfrm>
            <a:off x="3955704" y="5762588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02" name="Google Shape;1630;p43"/>
          <p:cNvSpPr/>
          <p:nvPr/>
        </p:nvSpPr>
        <p:spPr>
          <a:xfrm>
            <a:off x="4274011" y="5797289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03" name="Google Shape;1631;p43"/>
          <p:cNvSpPr/>
          <p:nvPr/>
        </p:nvSpPr>
        <p:spPr>
          <a:xfrm>
            <a:off x="4075069" y="5797289"/>
            <a:ext cx="73800" cy="555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04" name="Google Shape;1632;p43"/>
          <p:cNvSpPr/>
          <p:nvPr/>
        </p:nvSpPr>
        <p:spPr>
          <a:xfrm>
            <a:off x="3908109" y="5314331"/>
            <a:ext cx="612110" cy="116924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8E7CC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5" name="Google Shape;1633;p43"/>
          <p:cNvSpPr/>
          <p:nvPr/>
        </p:nvSpPr>
        <p:spPr>
          <a:xfrm>
            <a:off x="3868321" y="5453132"/>
            <a:ext cx="612110" cy="116924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D5A6BD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6" name="Google Shape;1634;p43"/>
          <p:cNvSpPr/>
          <p:nvPr/>
        </p:nvSpPr>
        <p:spPr>
          <a:xfrm>
            <a:off x="3889416" y="5582586"/>
            <a:ext cx="612110" cy="116924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93C47D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7" name="Google Shape;1635;p43"/>
          <p:cNvSpPr/>
          <p:nvPr/>
        </p:nvSpPr>
        <p:spPr>
          <a:xfrm>
            <a:off x="3948681" y="5217203"/>
            <a:ext cx="471214" cy="97462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9FC5E8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8" name="Google Shape;1636;p43"/>
          <p:cNvSpPr/>
          <p:nvPr/>
        </p:nvSpPr>
        <p:spPr>
          <a:xfrm flipH="1">
            <a:off x="3867905" y="5771617"/>
            <a:ext cx="612110" cy="43725"/>
          </a:xfrm>
          <a:custGeom>
            <a:avLst/>
            <a:gdLst/>
            <a:ahLst/>
            <a:cxnLst/>
            <a:rect l="l" t="t" r="r" b="b"/>
            <a:pathLst>
              <a:path w="46887" h="10270" extrusionOk="0">
                <a:moveTo>
                  <a:pt x="0" y="0"/>
                </a:moveTo>
                <a:cubicBezTo>
                  <a:pt x="1238" y="1666"/>
                  <a:pt x="3459" y="8755"/>
                  <a:pt x="7430" y="9993"/>
                </a:cubicBezTo>
                <a:cubicBezTo>
                  <a:pt x="11401" y="11231"/>
                  <a:pt x="18704" y="7686"/>
                  <a:pt x="23828" y="7430"/>
                </a:cubicBezTo>
                <a:cubicBezTo>
                  <a:pt x="28952" y="7174"/>
                  <a:pt x="35870" y="9523"/>
                  <a:pt x="38176" y="8455"/>
                </a:cubicBezTo>
                <a:cubicBezTo>
                  <a:pt x="40482" y="7388"/>
                  <a:pt x="36211" y="1794"/>
                  <a:pt x="37663" y="1025"/>
                </a:cubicBezTo>
                <a:cubicBezTo>
                  <a:pt x="39115" y="256"/>
                  <a:pt x="45350" y="3373"/>
                  <a:pt x="46887" y="3843"/>
                </a:cubicBezTo>
              </a:path>
            </a:pathLst>
          </a:custGeom>
          <a:noFill/>
          <a:ln w="19050" cap="flat" cmpd="sng">
            <a:solidFill>
              <a:srgbClr val="9FC5E8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9" name="Google Shape;1637;p43"/>
          <p:cNvSpPr txBox="1"/>
          <p:nvPr/>
        </p:nvSpPr>
        <p:spPr>
          <a:xfrm>
            <a:off x="836763" y="4562286"/>
            <a:ext cx="20910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/>
            <a:r>
              <a:rPr lang="en-GB" b="1" dirty="0">
                <a:solidFill>
                  <a:schemeClr val="accent2"/>
                </a:solidFill>
              </a:rPr>
              <a:t>Isotropy </a:t>
            </a:r>
            <a:endParaRPr b="1" dirty="0">
              <a:solidFill>
                <a:schemeClr val="accent2"/>
              </a:solidFill>
            </a:endParaRPr>
          </a:p>
          <a:p>
            <a:endParaRPr b="1" dirty="0">
              <a:solidFill>
                <a:schemeClr val="accent2"/>
              </a:solidFill>
            </a:endParaRPr>
          </a:p>
          <a:p>
            <a:endParaRPr b="1" dirty="0">
              <a:solidFill>
                <a:schemeClr val="accent2"/>
              </a:solidFill>
            </a:endParaRPr>
          </a:p>
          <a:p>
            <a:endParaRPr b="1" dirty="0">
              <a:solidFill>
                <a:schemeClr val="accent2"/>
              </a:solidFill>
            </a:endParaRPr>
          </a:p>
          <a:p>
            <a:endParaRPr b="1" dirty="0">
              <a:solidFill>
                <a:schemeClr val="accent2"/>
              </a:solidFill>
            </a:endParaRPr>
          </a:p>
          <a:p>
            <a:endParaRPr b="1" dirty="0">
              <a:solidFill>
                <a:schemeClr val="accent2"/>
              </a:solidFill>
            </a:endParaRPr>
          </a:p>
        </p:txBody>
      </p:sp>
      <p:cxnSp>
        <p:nvCxnSpPr>
          <p:cNvPr id="110" name="Google Shape;1639;p43"/>
          <p:cNvCxnSpPr/>
          <p:nvPr/>
        </p:nvCxnSpPr>
        <p:spPr>
          <a:xfrm rot="10800000" flipH="1">
            <a:off x="7384434" y="5118586"/>
            <a:ext cx="13200" cy="51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640;p43"/>
          <p:cNvCxnSpPr/>
          <p:nvPr/>
        </p:nvCxnSpPr>
        <p:spPr>
          <a:xfrm rot="10800000" flipH="1">
            <a:off x="7389399" y="5565549"/>
            <a:ext cx="409800" cy="5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2" name="Group 111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tensor model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37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0" grpId="0" animBg="1"/>
      <p:bldP spid="1524" grpId="0"/>
      <p:bldP spid="1525" grpId="0"/>
      <p:bldP spid="1526" grpId="0"/>
      <p:bldP spid="1527" grpId="0"/>
      <p:bldP spid="19" grpId="0"/>
      <p:bldP spid="20" grpId="0"/>
      <p:bldP spid="21" grpId="0" animBg="1"/>
      <p:bldP spid="25" grpId="0" animBg="1"/>
      <p:bldP spid="29" grpId="0" animBg="1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25354" r="59152" b="24800"/>
          <a:stretch>
            <a:fillRect/>
          </a:stretch>
        </p:blipFill>
        <p:spPr bwMode="auto">
          <a:xfrm>
            <a:off x="234243" y="1897193"/>
            <a:ext cx="3986392" cy="35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491" name="Content Placeholder 17"/>
          <p:cNvGraphicFramePr>
            <a:graphicFrameLocks noChangeAspect="1"/>
          </p:cNvGraphicFramePr>
          <p:nvPr/>
        </p:nvGraphicFramePr>
        <p:xfrm>
          <a:off x="398923" y="5454849"/>
          <a:ext cx="3655612" cy="712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r:id="rId4" imgW="2628900" imgH="457200" progId="Equation.DSMT4">
                  <p:embed/>
                </p:oleObj>
              </mc:Choice>
              <mc:Fallback>
                <p:oleObj r:id="rId4" imgW="2628900" imgH="457200" progId="Equation.DSMT4">
                  <p:embed/>
                  <p:pic>
                    <p:nvPicPr>
                      <p:cNvPr id="63491" name="Content Placeholder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913"/>
                      <a:stretch>
                        <a:fillRect/>
                      </a:stretch>
                    </p:blipFill>
                    <p:spPr bwMode="auto">
                      <a:xfrm>
                        <a:off x="398923" y="5454849"/>
                        <a:ext cx="3655612" cy="712667"/>
                      </a:xfrm>
                      <a:prstGeom prst="rect">
                        <a:avLst/>
                      </a:prstGeom>
                      <a:solidFill>
                        <a:srgbClr val="BFBFB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3" name="Rectangle 21"/>
          <p:cNvSpPr>
            <a:spLocks noChangeArrowheads="1"/>
          </p:cNvSpPr>
          <p:nvPr/>
        </p:nvSpPr>
        <p:spPr bwMode="auto">
          <a:xfrm>
            <a:off x="420218" y="1457099"/>
            <a:ext cx="3655168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b="1">
                <a:latin typeface="Arial" panose="020B0604020202020204" pitchFamily="34" charset="0"/>
              </a:rPr>
              <a:t>Fractional Anisotropy (FA)</a:t>
            </a:r>
            <a:endParaRPr lang="es-AR" altLang="es-AR" sz="2146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3494" name="Rectangle 22"/>
          <p:cNvSpPr>
            <a:spLocks noChangeArrowheads="1"/>
          </p:cNvSpPr>
          <p:nvPr/>
        </p:nvSpPr>
        <p:spPr bwMode="auto">
          <a:xfrm>
            <a:off x="4700480" y="1484072"/>
            <a:ext cx="2980303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b="1" dirty="0">
                <a:latin typeface="Arial" panose="020B0604020202020204" pitchFamily="34" charset="0"/>
              </a:rPr>
              <a:t>Mean Diffusivity (MD)</a:t>
            </a:r>
            <a:endParaRPr lang="es-AR" altLang="es-AR" sz="2146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3495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t="24519" r="59186" b="25500"/>
          <a:stretch>
            <a:fillRect/>
          </a:stretch>
        </p:blipFill>
        <p:spPr bwMode="auto">
          <a:xfrm>
            <a:off x="4314333" y="1877318"/>
            <a:ext cx="3895534" cy="34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5624674" y="5508795"/>
            <a:ext cx="1394102" cy="6338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82416" tIns="41208" rIns="82416" bIns="41208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SzPct val="132000"/>
              <a:defRPr/>
            </a:pPr>
            <a:r>
              <a:rPr lang="en-GB" sz="1789" i="1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en-GB" sz="1789" i="1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l</a:t>
            </a:r>
            <a:r>
              <a:rPr lang="en-GB" sz="1789" dirty="0">
                <a:solidFill>
                  <a:prstClr val="black"/>
                </a:solidFill>
                <a:cs typeface="Arial" charset="0"/>
              </a:rPr>
              <a:t>1+ </a:t>
            </a:r>
            <a:r>
              <a:rPr lang="en-GB" sz="1789" i="1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l</a:t>
            </a:r>
            <a:r>
              <a:rPr lang="en-GB" sz="1789" dirty="0">
                <a:solidFill>
                  <a:prstClr val="black"/>
                </a:solidFill>
                <a:cs typeface="Arial" charset="0"/>
              </a:rPr>
              <a:t>2 + </a:t>
            </a:r>
            <a:r>
              <a:rPr lang="en-GB" sz="1789" i="1" dirty="0">
                <a:solidFill>
                  <a:prstClr val="black"/>
                </a:solidFill>
                <a:latin typeface="Symbol" pitchFamily="18" charset="2"/>
                <a:cs typeface="Arial" charset="0"/>
              </a:rPr>
              <a:t>l</a:t>
            </a:r>
            <a:r>
              <a:rPr lang="en-GB" sz="1789" dirty="0">
                <a:solidFill>
                  <a:prstClr val="black"/>
                </a:solidFill>
                <a:cs typeface="Arial" charset="0"/>
              </a:rPr>
              <a:t>3</a:t>
            </a:r>
          </a:p>
          <a:p>
            <a:pPr>
              <a:buSzPct val="132000"/>
              <a:defRPr/>
            </a:pPr>
            <a:r>
              <a:rPr lang="en-GB" sz="1789" dirty="0">
                <a:solidFill>
                  <a:prstClr val="black"/>
                </a:solidFill>
                <a:cs typeface="Arial" charset="0"/>
              </a:rPr>
              <a:t>         3</a:t>
            </a:r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5667264" y="5781370"/>
            <a:ext cx="1351512" cy="709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 sz="1252"/>
          </a:p>
        </p:txBody>
      </p:sp>
      <p:grpSp>
        <p:nvGrpSpPr>
          <p:cNvPr id="63498" name="Group 26"/>
          <p:cNvGrpSpPr>
            <a:grpSpLocks/>
          </p:cNvGrpSpPr>
          <p:nvPr/>
        </p:nvGrpSpPr>
        <p:grpSpPr bwMode="auto">
          <a:xfrm>
            <a:off x="7995499" y="936367"/>
            <a:ext cx="1062170" cy="1047706"/>
            <a:chOff x="5328568" y="1988840"/>
            <a:chExt cx="2807599" cy="2664296"/>
          </a:xfrm>
        </p:grpSpPr>
        <p:grpSp>
          <p:nvGrpSpPr>
            <p:cNvPr id="63499" name="Group 5"/>
            <p:cNvGrpSpPr>
              <a:grpSpLocks/>
            </p:cNvGrpSpPr>
            <p:nvPr/>
          </p:nvGrpSpPr>
          <p:grpSpPr bwMode="auto">
            <a:xfrm>
              <a:off x="5328568" y="1988840"/>
              <a:ext cx="2664296" cy="2664296"/>
              <a:chOff x="576" y="1200"/>
              <a:chExt cx="2256" cy="2112"/>
            </a:xfrm>
          </p:grpSpPr>
          <p:pic>
            <p:nvPicPr>
              <p:cNvPr id="63503" name="Picture 31" descr="aniso1"/>
              <p:cNvPicPr>
                <a:picLocks noChangeAspect="1" noChangeArrowheads="1"/>
              </p:cNvPicPr>
              <p:nvPr/>
            </p:nvPicPr>
            <p:blipFill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92" t="30806" r="30806" b="33330"/>
              <a:stretch>
                <a:fillRect/>
              </a:stretch>
            </p:blipFill>
            <p:spPr bwMode="auto">
              <a:xfrm>
                <a:off x="1031" y="1686"/>
                <a:ext cx="1417" cy="1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3504" name="AutoShape 7"/>
              <p:cNvSpPr>
                <a:spLocks noChangeArrowheads="1"/>
              </p:cNvSpPr>
              <p:nvPr/>
            </p:nvSpPr>
            <p:spPr bwMode="auto">
              <a:xfrm rot="-8400000">
                <a:off x="1248" y="2064"/>
                <a:ext cx="633" cy="58"/>
              </a:xfrm>
              <a:prstGeom prst="rightArrow">
                <a:avLst>
                  <a:gd name="adj1" fmla="val 50000"/>
                  <a:gd name="adj2" fmla="val 272845"/>
                </a:avLst>
              </a:prstGeom>
              <a:solidFill>
                <a:srgbClr val="33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146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3505" name="AutoShape 8"/>
              <p:cNvSpPr>
                <a:spLocks noChangeArrowheads="1"/>
              </p:cNvSpPr>
              <p:nvPr/>
            </p:nvSpPr>
            <p:spPr bwMode="auto">
              <a:xfrm rot="-3000000">
                <a:off x="1776" y="2160"/>
                <a:ext cx="288" cy="58"/>
              </a:xfrm>
              <a:prstGeom prst="rightArrow">
                <a:avLst>
                  <a:gd name="adj1" fmla="val 50000"/>
                  <a:gd name="adj2" fmla="val 124138"/>
                </a:avLst>
              </a:prstGeom>
              <a:solidFill>
                <a:srgbClr val="33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146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3506" name="AutoShape 9"/>
              <p:cNvSpPr>
                <a:spLocks noChangeArrowheads="1"/>
              </p:cNvSpPr>
              <p:nvPr/>
            </p:nvSpPr>
            <p:spPr bwMode="auto">
              <a:xfrm rot="9000000">
                <a:off x="1632" y="2352"/>
                <a:ext cx="173" cy="58"/>
              </a:xfrm>
              <a:prstGeom prst="rightArrow">
                <a:avLst>
                  <a:gd name="adj1" fmla="val 50000"/>
                  <a:gd name="adj2" fmla="val 74569"/>
                </a:avLst>
              </a:prstGeom>
              <a:solidFill>
                <a:srgbClr val="33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146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63507" name="Group 35"/>
              <p:cNvGrpSpPr>
                <a:grpSpLocks/>
              </p:cNvGrpSpPr>
              <p:nvPr/>
            </p:nvGrpSpPr>
            <p:grpSpPr bwMode="auto">
              <a:xfrm rot="5400000">
                <a:off x="648" y="1128"/>
                <a:ext cx="2112" cy="2256"/>
                <a:chOff x="576" y="1776"/>
                <a:chExt cx="2112" cy="2256"/>
              </a:xfrm>
            </p:grpSpPr>
            <p:sp>
              <p:nvSpPr>
                <p:cNvPr id="63508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576" y="1776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3509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672" y="1872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3510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768" y="1968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3511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864" y="2064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3512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960" y="2160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3513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056" y="2256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</p:grpSp>
        </p:grpSp>
        <p:sp>
          <p:nvSpPr>
            <p:cNvPr id="63500" name="Text Box 17"/>
            <p:cNvSpPr txBox="1">
              <a:spLocks noChangeArrowheads="1"/>
            </p:cNvSpPr>
            <p:nvPr/>
          </p:nvSpPr>
          <p:spPr bwMode="auto">
            <a:xfrm>
              <a:off x="5544594" y="2276873"/>
              <a:ext cx="1127935" cy="934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it-IT" sz="1789" i="1"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  <a:r>
                <a:rPr lang="en-GB" altLang="it-IT" sz="1789"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  <a:endParaRPr lang="en-US" altLang="it-IT" sz="1789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3501" name="Text Box 18"/>
            <p:cNvSpPr txBox="1">
              <a:spLocks noChangeArrowheads="1"/>
            </p:cNvSpPr>
            <p:nvPr/>
          </p:nvSpPr>
          <p:spPr bwMode="auto">
            <a:xfrm>
              <a:off x="7008232" y="2836980"/>
              <a:ext cx="1127935" cy="934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it-IT" sz="1789" i="1"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  <a:r>
                <a:rPr lang="en-GB" altLang="it-IT" sz="1789">
                  <a:latin typeface="Times New Roman" panose="02020603050405020304" pitchFamily="18" charset="0"/>
                  <a:cs typeface="Arial" panose="020B0604020202020204" pitchFamily="34" charset="0"/>
                </a:rPr>
                <a:t>2</a:t>
              </a:r>
              <a:endParaRPr lang="en-US" altLang="it-IT" sz="1789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3502" name="Text Box 19"/>
            <p:cNvSpPr txBox="1">
              <a:spLocks noChangeArrowheads="1"/>
            </p:cNvSpPr>
            <p:nvPr/>
          </p:nvSpPr>
          <p:spPr bwMode="auto">
            <a:xfrm>
              <a:off x="5998512" y="3500505"/>
              <a:ext cx="1127935" cy="934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it-IT" sz="1789" i="1"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  <a:r>
                <a:rPr lang="en-GB" altLang="it-IT" sz="1789">
                  <a:latin typeface="Times New Roman" panose="02020603050405020304" pitchFamily="18" charset="0"/>
                  <a:cs typeface="Arial" panose="020B0604020202020204" pitchFamily="34" charset="0"/>
                </a:rPr>
                <a:t>3</a:t>
              </a:r>
              <a:endParaRPr lang="en-US" altLang="it-IT" sz="1789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tensor: microstructure estimates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7" t="25343" r="59010" b="25500"/>
          <a:stretch>
            <a:fillRect/>
          </a:stretch>
        </p:blipFill>
        <p:spPr bwMode="auto">
          <a:xfrm>
            <a:off x="161841" y="1858862"/>
            <a:ext cx="4077250" cy="362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215225" y="5639404"/>
            <a:ext cx="2101090" cy="633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81705" tIns="40853" rIns="81705" bIns="40853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AD(</a:t>
            </a:r>
            <a:r>
              <a:rPr lang="en-US" altLang="it-IT" sz="1789" i="1" dirty="0" err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x,y,z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 </a:t>
            </a:r>
            <a:r>
              <a:rPr lang="en-US" altLang="it-IT" sz="1789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it-IT" sz="1789" i="1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it-IT" sz="1789" i="1" dirty="0" err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x,y,z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>
              <a:defRPr/>
            </a:pPr>
            <a:r>
              <a:rPr lang="en-US" altLang="it-IT" sz="1789" b="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Largest eigenvalue</a:t>
            </a:r>
          </a:p>
        </p:txBody>
      </p:sp>
      <p:sp>
        <p:nvSpPr>
          <p:cNvPr id="64517" name="Rectangle 1"/>
          <p:cNvSpPr>
            <a:spLocks noChangeArrowheads="1"/>
          </p:cNvSpPr>
          <p:nvPr/>
        </p:nvSpPr>
        <p:spPr bwMode="auto">
          <a:xfrm>
            <a:off x="954008" y="1418768"/>
            <a:ext cx="2874505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b="1" dirty="0">
                <a:latin typeface="Arial" panose="020B0604020202020204" pitchFamily="34" charset="0"/>
              </a:rPr>
              <a:t>Axial diffusivity (AD)</a:t>
            </a:r>
            <a:endParaRPr lang="es-AR" altLang="es-AR" sz="2146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451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24432" r="59427" b="24800"/>
          <a:stretch>
            <a:fillRect/>
          </a:stretch>
        </p:blipFill>
        <p:spPr bwMode="auto">
          <a:xfrm>
            <a:off x="4359762" y="1783620"/>
            <a:ext cx="4034660" cy="378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716651" y="5596814"/>
            <a:ext cx="3425938" cy="642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RD(</a:t>
            </a:r>
            <a:r>
              <a:rPr lang="en-US" altLang="it-IT" sz="1789" i="1" dirty="0" err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x,y,z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= [</a:t>
            </a:r>
            <a:r>
              <a:rPr lang="en-US" altLang="it-IT" sz="1789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it-IT" sz="1789" i="1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it-IT" sz="1789" i="1" dirty="0" err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x,y,z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+ </a:t>
            </a:r>
            <a:r>
              <a:rPr lang="en-US" altLang="it-IT" sz="1789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it-IT" sz="1789" i="1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it-IT" sz="1789" i="1" dirty="0" err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x,y,z</a:t>
            </a: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)]/2</a:t>
            </a:r>
          </a:p>
          <a:p>
            <a:pPr algn="ctr">
              <a:defRPr/>
            </a:pPr>
            <a:r>
              <a:rPr lang="en-US" altLang="it-IT" sz="1789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Average of two lower eigenvalues</a:t>
            </a:r>
          </a:p>
        </p:txBody>
      </p:sp>
      <p:sp>
        <p:nvSpPr>
          <p:cNvPr id="64520" name="Rectangle 24"/>
          <p:cNvSpPr>
            <a:spLocks noChangeArrowheads="1"/>
          </p:cNvSpPr>
          <p:nvPr/>
        </p:nvSpPr>
        <p:spPr bwMode="auto">
          <a:xfrm>
            <a:off x="4917686" y="1414510"/>
            <a:ext cx="3042821" cy="42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146" b="1">
                <a:latin typeface="Arial" panose="020B0604020202020204" pitchFamily="34" charset="0"/>
              </a:rPr>
              <a:t>Radial diffusivity (RD)</a:t>
            </a:r>
            <a:endParaRPr lang="es-AR" altLang="es-AR" sz="2146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64521" name="Group 25"/>
          <p:cNvGrpSpPr>
            <a:grpSpLocks/>
          </p:cNvGrpSpPr>
          <p:nvPr/>
        </p:nvGrpSpPr>
        <p:grpSpPr bwMode="auto">
          <a:xfrm>
            <a:off x="7956884" y="770019"/>
            <a:ext cx="1100785" cy="1021549"/>
            <a:chOff x="5328568" y="1988840"/>
            <a:chExt cx="2807599" cy="2664296"/>
          </a:xfrm>
        </p:grpSpPr>
        <p:grpSp>
          <p:nvGrpSpPr>
            <p:cNvPr id="64522" name="Group 5"/>
            <p:cNvGrpSpPr>
              <a:grpSpLocks/>
            </p:cNvGrpSpPr>
            <p:nvPr/>
          </p:nvGrpSpPr>
          <p:grpSpPr bwMode="auto">
            <a:xfrm>
              <a:off x="5328568" y="1988840"/>
              <a:ext cx="2664296" cy="2664296"/>
              <a:chOff x="576" y="1200"/>
              <a:chExt cx="2256" cy="2112"/>
            </a:xfrm>
          </p:grpSpPr>
          <p:pic>
            <p:nvPicPr>
              <p:cNvPr id="64526" name="Picture 30" descr="aniso1"/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92" t="30806" r="30806" b="33330"/>
              <a:stretch>
                <a:fillRect/>
              </a:stretch>
            </p:blipFill>
            <p:spPr bwMode="auto">
              <a:xfrm>
                <a:off x="1031" y="1686"/>
                <a:ext cx="1417" cy="1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527" name="AutoShape 7"/>
              <p:cNvSpPr>
                <a:spLocks noChangeArrowheads="1"/>
              </p:cNvSpPr>
              <p:nvPr/>
            </p:nvSpPr>
            <p:spPr bwMode="auto">
              <a:xfrm rot="-8400000">
                <a:off x="1248" y="2064"/>
                <a:ext cx="633" cy="58"/>
              </a:xfrm>
              <a:prstGeom prst="rightArrow">
                <a:avLst>
                  <a:gd name="adj1" fmla="val 50000"/>
                  <a:gd name="adj2" fmla="val 272845"/>
                </a:avLst>
              </a:prstGeom>
              <a:solidFill>
                <a:srgbClr val="33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146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4528" name="AutoShape 8"/>
              <p:cNvSpPr>
                <a:spLocks noChangeArrowheads="1"/>
              </p:cNvSpPr>
              <p:nvPr/>
            </p:nvSpPr>
            <p:spPr bwMode="auto">
              <a:xfrm rot="-3000000">
                <a:off x="1776" y="2160"/>
                <a:ext cx="288" cy="58"/>
              </a:xfrm>
              <a:prstGeom prst="rightArrow">
                <a:avLst>
                  <a:gd name="adj1" fmla="val 50000"/>
                  <a:gd name="adj2" fmla="val 124138"/>
                </a:avLst>
              </a:prstGeom>
              <a:solidFill>
                <a:srgbClr val="33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146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4529" name="AutoShape 9"/>
              <p:cNvSpPr>
                <a:spLocks noChangeArrowheads="1"/>
              </p:cNvSpPr>
              <p:nvPr/>
            </p:nvSpPr>
            <p:spPr bwMode="auto">
              <a:xfrm rot="9000000">
                <a:off x="1632" y="2352"/>
                <a:ext cx="173" cy="58"/>
              </a:xfrm>
              <a:prstGeom prst="rightArrow">
                <a:avLst>
                  <a:gd name="adj1" fmla="val 50000"/>
                  <a:gd name="adj2" fmla="val 74569"/>
                </a:avLst>
              </a:prstGeom>
              <a:solidFill>
                <a:srgbClr val="3333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146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64530" name="Group 34"/>
              <p:cNvGrpSpPr>
                <a:grpSpLocks/>
              </p:cNvGrpSpPr>
              <p:nvPr/>
            </p:nvGrpSpPr>
            <p:grpSpPr bwMode="auto">
              <a:xfrm rot="5400000">
                <a:off x="648" y="1128"/>
                <a:ext cx="2112" cy="2256"/>
                <a:chOff x="576" y="1776"/>
                <a:chExt cx="2112" cy="2256"/>
              </a:xfrm>
            </p:grpSpPr>
            <p:sp>
              <p:nvSpPr>
                <p:cNvPr id="64531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576" y="1776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453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672" y="1872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4533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768" y="1968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4534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864" y="2064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4535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960" y="2160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  <p:sp>
              <p:nvSpPr>
                <p:cNvPr id="64536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056" y="2256"/>
                  <a:ext cx="1632" cy="1776"/>
                </a:xfrm>
                <a:prstGeom prst="line">
                  <a:avLst/>
                </a:prstGeom>
                <a:noFill/>
                <a:ln w="12700">
                  <a:solidFill>
                    <a:srgbClr val="D0D0D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 sz="1252"/>
                </a:p>
              </p:txBody>
            </p:sp>
          </p:grpSp>
        </p:grpSp>
        <p:sp>
          <p:nvSpPr>
            <p:cNvPr id="64523" name="Text Box 17"/>
            <p:cNvSpPr txBox="1">
              <a:spLocks noChangeArrowheads="1"/>
            </p:cNvSpPr>
            <p:nvPr/>
          </p:nvSpPr>
          <p:spPr bwMode="auto">
            <a:xfrm>
              <a:off x="5544594" y="2276873"/>
              <a:ext cx="1127935" cy="934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it-IT" sz="1789" i="1"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  <a:r>
                <a:rPr lang="en-GB" altLang="it-IT" sz="1789">
                  <a:latin typeface="Times New Roman" panose="02020603050405020304" pitchFamily="18" charset="0"/>
                  <a:cs typeface="Arial" panose="020B0604020202020204" pitchFamily="34" charset="0"/>
                </a:rPr>
                <a:t>1</a:t>
              </a:r>
              <a:endParaRPr lang="en-US" altLang="it-IT" sz="1789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4524" name="Text Box 18"/>
            <p:cNvSpPr txBox="1">
              <a:spLocks noChangeArrowheads="1"/>
            </p:cNvSpPr>
            <p:nvPr/>
          </p:nvSpPr>
          <p:spPr bwMode="auto">
            <a:xfrm>
              <a:off x="7008232" y="2836980"/>
              <a:ext cx="1127935" cy="934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it-IT" sz="1789" i="1"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  <a:r>
                <a:rPr lang="en-GB" altLang="it-IT" sz="1789">
                  <a:latin typeface="Times New Roman" panose="02020603050405020304" pitchFamily="18" charset="0"/>
                  <a:cs typeface="Arial" panose="020B0604020202020204" pitchFamily="34" charset="0"/>
                </a:rPr>
                <a:t>2</a:t>
              </a:r>
              <a:endParaRPr lang="en-US" altLang="it-IT" sz="1789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4525" name="Text Box 19"/>
            <p:cNvSpPr txBox="1">
              <a:spLocks noChangeArrowheads="1"/>
            </p:cNvSpPr>
            <p:nvPr/>
          </p:nvSpPr>
          <p:spPr bwMode="auto">
            <a:xfrm>
              <a:off x="5998512" y="3500505"/>
              <a:ext cx="1127935" cy="934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it-IT" sz="1789" i="1">
                  <a:latin typeface="Symbol" panose="05050102010706020507" pitchFamily="18" charset="2"/>
                  <a:cs typeface="Arial" panose="020B0604020202020204" pitchFamily="34" charset="0"/>
                </a:rPr>
                <a:t>l</a:t>
              </a:r>
              <a:r>
                <a:rPr lang="en-GB" altLang="it-IT" sz="1789">
                  <a:latin typeface="Times New Roman" panose="02020603050405020304" pitchFamily="18" charset="0"/>
                  <a:cs typeface="Arial" panose="020B0604020202020204" pitchFamily="34" charset="0"/>
                </a:rPr>
                <a:t>3</a:t>
              </a:r>
              <a:endParaRPr lang="en-US" altLang="it-IT" sz="1789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tensor: microstructure estimates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7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 txBox="1">
            <a:spLocks noChangeArrowheads="1"/>
          </p:cNvSpPr>
          <p:nvPr/>
        </p:nvSpPr>
        <p:spPr bwMode="auto">
          <a:xfrm>
            <a:off x="1333766" y="1348748"/>
            <a:ext cx="6584361" cy="119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1705" tIns="40853" rIns="81705" bIns="40853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1363" indent="-28416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t-IT" sz="2000" dirty="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Challenge interpreting diffusion tensor results </a:t>
            </a:r>
          </a:p>
          <a:p>
            <a:pPr eaLnBrk="1" hangingPunct="1"/>
            <a:r>
              <a:rPr lang="en-US" altLang="it-IT" sz="2000" u="sng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Different biological processes </a:t>
            </a:r>
            <a:r>
              <a:rPr lang="en-US" altLang="it-IT" sz="2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may give similar estimations</a:t>
            </a:r>
          </a:p>
          <a:p>
            <a:pPr eaLnBrk="1" hangingPunct="1"/>
            <a:r>
              <a:rPr lang="en-US" altLang="it-IT" sz="20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Lack of specificity in terms of microstructure interpretation</a:t>
            </a:r>
          </a:p>
        </p:txBody>
      </p:sp>
      <p:grpSp>
        <p:nvGrpSpPr>
          <p:cNvPr id="66563" name="Group 137"/>
          <p:cNvGrpSpPr>
            <a:grpSpLocks/>
          </p:cNvGrpSpPr>
          <p:nvPr/>
        </p:nvGrpSpPr>
        <p:grpSpPr bwMode="auto">
          <a:xfrm>
            <a:off x="6513379" y="3758254"/>
            <a:ext cx="2534085" cy="1060482"/>
            <a:chOff x="4224" y="3031"/>
            <a:chExt cx="898" cy="370"/>
          </a:xfrm>
        </p:grpSpPr>
        <p:sp>
          <p:nvSpPr>
            <p:cNvPr id="66592" name="Line 35"/>
            <p:cNvSpPr>
              <a:spLocks noChangeShapeType="1"/>
            </p:cNvSpPr>
            <p:nvPr/>
          </p:nvSpPr>
          <p:spPr bwMode="auto">
            <a:xfrm flipV="1">
              <a:off x="4224" y="3040"/>
              <a:ext cx="239" cy="361"/>
            </a:xfrm>
            <a:prstGeom prst="line">
              <a:avLst/>
            </a:prstGeom>
            <a:noFill/>
            <a:ln w="15875">
              <a:solidFill>
                <a:srgbClr val="4D4D4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93" name="Oval 39"/>
            <p:cNvSpPr>
              <a:spLocks noChangeArrowheads="1"/>
            </p:cNvSpPr>
            <p:nvPr/>
          </p:nvSpPr>
          <p:spPr bwMode="auto">
            <a:xfrm>
              <a:off x="4313" y="3295"/>
              <a:ext cx="59" cy="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es-AR" sz="2146">
                <a:latin typeface="Arial" panose="020B0604020202020204" pitchFamily="34" charset="0"/>
              </a:endParaRPr>
            </a:p>
          </p:txBody>
        </p:sp>
        <p:sp>
          <p:nvSpPr>
            <p:cNvPr id="66594" name="Line 63"/>
            <p:cNvSpPr>
              <a:spLocks noChangeShapeType="1"/>
            </p:cNvSpPr>
            <p:nvPr/>
          </p:nvSpPr>
          <p:spPr bwMode="auto">
            <a:xfrm flipV="1">
              <a:off x="4346" y="3145"/>
              <a:ext cx="113" cy="179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95" name="Line 68"/>
            <p:cNvSpPr>
              <a:spLocks noChangeShapeType="1"/>
            </p:cNvSpPr>
            <p:nvPr/>
          </p:nvSpPr>
          <p:spPr bwMode="auto">
            <a:xfrm flipV="1">
              <a:off x="4459" y="3040"/>
              <a:ext cx="239" cy="361"/>
            </a:xfrm>
            <a:prstGeom prst="line">
              <a:avLst/>
            </a:prstGeom>
            <a:noFill/>
            <a:ln w="15875">
              <a:solidFill>
                <a:srgbClr val="4D4D4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96" name="Oval 69"/>
            <p:cNvSpPr>
              <a:spLocks noChangeArrowheads="1"/>
            </p:cNvSpPr>
            <p:nvPr/>
          </p:nvSpPr>
          <p:spPr bwMode="auto">
            <a:xfrm>
              <a:off x="4597" y="3215"/>
              <a:ext cx="58" cy="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es-AR" sz="2146">
                <a:latin typeface="Arial" panose="020B0604020202020204" pitchFamily="34" charset="0"/>
              </a:endParaRPr>
            </a:p>
          </p:txBody>
        </p:sp>
        <p:sp>
          <p:nvSpPr>
            <p:cNvPr id="66597" name="Line 70"/>
            <p:cNvSpPr>
              <a:spLocks noChangeShapeType="1"/>
            </p:cNvSpPr>
            <p:nvPr/>
          </p:nvSpPr>
          <p:spPr bwMode="auto">
            <a:xfrm flipV="1">
              <a:off x="4630" y="3065"/>
              <a:ext cx="113" cy="179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98" name="Line 71"/>
            <p:cNvSpPr>
              <a:spLocks noChangeShapeType="1"/>
            </p:cNvSpPr>
            <p:nvPr/>
          </p:nvSpPr>
          <p:spPr bwMode="auto">
            <a:xfrm flipV="1">
              <a:off x="4663" y="3040"/>
              <a:ext cx="239" cy="361"/>
            </a:xfrm>
            <a:prstGeom prst="line">
              <a:avLst/>
            </a:prstGeom>
            <a:noFill/>
            <a:ln w="15875">
              <a:solidFill>
                <a:srgbClr val="4D4D4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99" name="Oval 72"/>
            <p:cNvSpPr>
              <a:spLocks noChangeArrowheads="1"/>
            </p:cNvSpPr>
            <p:nvPr/>
          </p:nvSpPr>
          <p:spPr bwMode="auto">
            <a:xfrm>
              <a:off x="4745" y="3295"/>
              <a:ext cx="58" cy="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es-AR" sz="2146">
                <a:latin typeface="Arial" panose="020B0604020202020204" pitchFamily="34" charset="0"/>
              </a:endParaRPr>
            </a:p>
          </p:txBody>
        </p:sp>
        <p:sp>
          <p:nvSpPr>
            <p:cNvPr id="66600" name="Line 73"/>
            <p:cNvSpPr>
              <a:spLocks noChangeShapeType="1"/>
            </p:cNvSpPr>
            <p:nvPr/>
          </p:nvSpPr>
          <p:spPr bwMode="auto">
            <a:xfrm flipV="1">
              <a:off x="4778" y="3145"/>
              <a:ext cx="113" cy="179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601" name="Line 74"/>
            <p:cNvSpPr>
              <a:spLocks noChangeShapeType="1"/>
            </p:cNvSpPr>
            <p:nvPr/>
          </p:nvSpPr>
          <p:spPr bwMode="auto">
            <a:xfrm flipV="1">
              <a:off x="4883" y="3031"/>
              <a:ext cx="239" cy="361"/>
            </a:xfrm>
            <a:prstGeom prst="line">
              <a:avLst/>
            </a:prstGeom>
            <a:noFill/>
            <a:ln w="15875">
              <a:solidFill>
                <a:srgbClr val="4D4D4D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602" name="Line 77"/>
            <p:cNvSpPr>
              <a:spLocks noChangeShapeType="1"/>
            </p:cNvSpPr>
            <p:nvPr/>
          </p:nvSpPr>
          <p:spPr bwMode="auto">
            <a:xfrm flipV="1">
              <a:off x="4335" y="3324"/>
              <a:ext cx="138" cy="1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603" name="Line 78"/>
            <p:cNvSpPr>
              <a:spLocks noChangeShapeType="1"/>
            </p:cNvSpPr>
            <p:nvPr/>
          </p:nvSpPr>
          <p:spPr bwMode="auto">
            <a:xfrm flipV="1">
              <a:off x="4613" y="3237"/>
              <a:ext cx="138" cy="1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604" name="Line 79"/>
            <p:cNvSpPr>
              <a:spLocks noChangeShapeType="1"/>
            </p:cNvSpPr>
            <p:nvPr/>
          </p:nvSpPr>
          <p:spPr bwMode="auto">
            <a:xfrm flipV="1">
              <a:off x="4771" y="3320"/>
              <a:ext cx="138" cy="1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</p:grpSp>
      <p:grpSp>
        <p:nvGrpSpPr>
          <p:cNvPr id="66564" name="Group 106"/>
          <p:cNvGrpSpPr>
            <a:grpSpLocks/>
          </p:cNvGrpSpPr>
          <p:nvPr/>
        </p:nvGrpSpPr>
        <p:grpSpPr bwMode="auto">
          <a:xfrm>
            <a:off x="481264" y="3641842"/>
            <a:ext cx="2179170" cy="1060482"/>
            <a:chOff x="4231" y="3140"/>
            <a:chExt cx="773" cy="370"/>
          </a:xfrm>
        </p:grpSpPr>
        <p:sp>
          <p:nvSpPr>
            <p:cNvPr id="66582" name="Line 93"/>
            <p:cNvSpPr>
              <a:spLocks noChangeShapeType="1"/>
            </p:cNvSpPr>
            <p:nvPr/>
          </p:nvSpPr>
          <p:spPr bwMode="auto">
            <a:xfrm flipV="1">
              <a:off x="4231" y="3149"/>
              <a:ext cx="239" cy="361"/>
            </a:xfrm>
            <a:prstGeom prst="line">
              <a:avLst/>
            </a:prstGeom>
            <a:noFill/>
            <a:ln w="3492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83" name="Oval 94"/>
            <p:cNvSpPr>
              <a:spLocks noChangeArrowheads="1"/>
            </p:cNvSpPr>
            <p:nvPr/>
          </p:nvSpPr>
          <p:spPr bwMode="auto">
            <a:xfrm>
              <a:off x="4338" y="3404"/>
              <a:ext cx="58" cy="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es-AR" sz="2146">
                <a:latin typeface="Arial" panose="020B0604020202020204" pitchFamily="34" charset="0"/>
              </a:endParaRPr>
            </a:p>
          </p:txBody>
        </p:sp>
        <p:sp>
          <p:nvSpPr>
            <p:cNvPr id="66584" name="Line 95"/>
            <p:cNvSpPr>
              <a:spLocks noChangeShapeType="1"/>
            </p:cNvSpPr>
            <p:nvPr/>
          </p:nvSpPr>
          <p:spPr bwMode="auto">
            <a:xfrm flipV="1">
              <a:off x="4371" y="3254"/>
              <a:ext cx="113" cy="179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85" name="Line 96"/>
            <p:cNvSpPr>
              <a:spLocks noChangeShapeType="1"/>
            </p:cNvSpPr>
            <p:nvPr/>
          </p:nvSpPr>
          <p:spPr bwMode="auto">
            <a:xfrm flipV="1">
              <a:off x="4416" y="3149"/>
              <a:ext cx="239" cy="361"/>
            </a:xfrm>
            <a:prstGeom prst="line">
              <a:avLst/>
            </a:prstGeom>
            <a:noFill/>
            <a:ln w="3492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86" name="Oval 97"/>
            <p:cNvSpPr>
              <a:spLocks noChangeArrowheads="1"/>
            </p:cNvSpPr>
            <p:nvPr/>
          </p:nvSpPr>
          <p:spPr bwMode="auto">
            <a:xfrm>
              <a:off x="4572" y="3324"/>
              <a:ext cx="58" cy="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es-AR" sz="2146">
                <a:latin typeface="Arial" panose="020B0604020202020204" pitchFamily="34" charset="0"/>
              </a:endParaRPr>
            </a:p>
          </p:txBody>
        </p:sp>
        <p:sp>
          <p:nvSpPr>
            <p:cNvPr id="66587" name="Line 98"/>
            <p:cNvSpPr>
              <a:spLocks noChangeShapeType="1"/>
            </p:cNvSpPr>
            <p:nvPr/>
          </p:nvSpPr>
          <p:spPr bwMode="auto">
            <a:xfrm flipV="1">
              <a:off x="4605" y="3174"/>
              <a:ext cx="113" cy="179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88" name="Line 99"/>
            <p:cNvSpPr>
              <a:spLocks noChangeShapeType="1"/>
            </p:cNvSpPr>
            <p:nvPr/>
          </p:nvSpPr>
          <p:spPr bwMode="auto">
            <a:xfrm flipV="1">
              <a:off x="4588" y="3149"/>
              <a:ext cx="238" cy="361"/>
            </a:xfrm>
            <a:prstGeom prst="line">
              <a:avLst/>
            </a:prstGeom>
            <a:noFill/>
            <a:ln w="3492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89" name="Oval 100"/>
            <p:cNvSpPr>
              <a:spLocks noChangeArrowheads="1"/>
            </p:cNvSpPr>
            <p:nvPr/>
          </p:nvSpPr>
          <p:spPr bwMode="auto">
            <a:xfrm>
              <a:off x="4688" y="3404"/>
              <a:ext cx="58" cy="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es-AR" sz="2146">
                <a:latin typeface="Arial" panose="020B0604020202020204" pitchFamily="34" charset="0"/>
              </a:endParaRPr>
            </a:p>
          </p:txBody>
        </p:sp>
        <p:sp>
          <p:nvSpPr>
            <p:cNvPr id="66590" name="Line 101"/>
            <p:cNvSpPr>
              <a:spLocks noChangeShapeType="1"/>
            </p:cNvSpPr>
            <p:nvPr/>
          </p:nvSpPr>
          <p:spPr bwMode="auto">
            <a:xfrm flipV="1">
              <a:off x="4721" y="3254"/>
              <a:ext cx="113" cy="179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91" name="Line 102"/>
            <p:cNvSpPr>
              <a:spLocks noChangeShapeType="1"/>
            </p:cNvSpPr>
            <p:nvPr/>
          </p:nvSpPr>
          <p:spPr bwMode="auto">
            <a:xfrm flipV="1">
              <a:off x="4765" y="3140"/>
              <a:ext cx="239" cy="361"/>
            </a:xfrm>
            <a:prstGeom prst="line">
              <a:avLst/>
            </a:prstGeom>
            <a:noFill/>
            <a:ln w="3492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</p:grpSp>
      <p:grpSp>
        <p:nvGrpSpPr>
          <p:cNvPr id="66565" name="Group 136"/>
          <p:cNvGrpSpPr>
            <a:grpSpLocks/>
          </p:cNvGrpSpPr>
          <p:nvPr/>
        </p:nvGrpSpPr>
        <p:grpSpPr bwMode="auto">
          <a:xfrm>
            <a:off x="4233412" y="3592154"/>
            <a:ext cx="2189109" cy="1320279"/>
            <a:chOff x="3198" y="3528"/>
            <a:chExt cx="775" cy="461"/>
          </a:xfrm>
        </p:grpSpPr>
        <p:sp>
          <p:nvSpPr>
            <p:cNvPr id="66572" name="Oval 110"/>
            <p:cNvSpPr>
              <a:spLocks noChangeArrowheads="1"/>
            </p:cNvSpPr>
            <p:nvPr/>
          </p:nvSpPr>
          <p:spPr bwMode="auto">
            <a:xfrm>
              <a:off x="3422" y="3771"/>
              <a:ext cx="58" cy="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es-AR" sz="2146">
                <a:latin typeface="Arial" panose="020B0604020202020204" pitchFamily="34" charset="0"/>
              </a:endParaRPr>
            </a:p>
          </p:txBody>
        </p:sp>
        <p:sp>
          <p:nvSpPr>
            <p:cNvPr id="66573" name="Line 111"/>
            <p:cNvSpPr>
              <a:spLocks noChangeShapeType="1"/>
            </p:cNvSpPr>
            <p:nvPr/>
          </p:nvSpPr>
          <p:spPr bwMode="auto">
            <a:xfrm flipV="1">
              <a:off x="3455" y="3594"/>
              <a:ext cx="93" cy="206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74" name="Oval 113"/>
            <p:cNvSpPr>
              <a:spLocks noChangeArrowheads="1"/>
            </p:cNvSpPr>
            <p:nvPr/>
          </p:nvSpPr>
          <p:spPr bwMode="auto">
            <a:xfrm>
              <a:off x="3279" y="3798"/>
              <a:ext cx="58" cy="5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es-AR" sz="2146">
                <a:latin typeface="Arial" panose="020B0604020202020204" pitchFamily="34" charset="0"/>
              </a:endParaRPr>
            </a:p>
          </p:txBody>
        </p:sp>
        <p:sp>
          <p:nvSpPr>
            <p:cNvPr id="66575" name="Line 114"/>
            <p:cNvSpPr>
              <a:spLocks noChangeShapeType="1"/>
            </p:cNvSpPr>
            <p:nvPr/>
          </p:nvSpPr>
          <p:spPr bwMode="auto">
            <a:xfrm flipH="1" flipV="1">
              <a:off x="3297" y="3622"/>
              <a:ext cx="15" cy="205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76" name="Oval 116"/>
            <p:cNvSpPr>
              <a:spLocks noChangeArrowheads="1"/>
            </p:cNvSpPr>
            <p:nvPr/>
          </p:nvSpPr>
          <p:spPr bwMode="auto">
            <a:xfrm>
              <a:off x="3535" y="3824"/>
              <a:ext cx="58" cy="5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it-IT" altLang="es-AR" sz="2146">
                <a:latin typeface="Arial" panose="020B0604020202020204" pitchFamily="34" charset="0"/>
              </a:endParaRPr>
            </a:p>
          </p:txBody>
        </p:sp>
        <p:sp>
          <p:nvSpPr>
            <p:cNvPr id="66577" name="Line 117"/>
            <p:cNvSpPr>
              <a:spLocks noChangeShapeType="1"/>
            </p:cNvSpPr>
            <p:nvPr/>
          </p:nvSpPr>
          <p:spPr bwMode="auto">
            <a:xfrm flipV="1">
              <a:off x="3561" y="3674"/>
              <a:ext cx="147" cy="172"/>
            </a:xfrm>
            <a:prstGeom prst="line">
              <a:avLst/>
            </a:prstGeom>
            <a:noFill/>
            <a:ln w="22225">
              <a:solidFill>
                <a:srgbClr val="4D4D4D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78" name="Freeform 120"/>
            <p:cNvSpPr>
              <a:spLocks/>
            </p:cNvSpPr>
            <p:nvPr/>
          </p:nvSpPr>
          <p:spPr bwMode="auto">
            <a:xfrm>
              <a:off x="3198" y="3545"/>
              <a:ext cx="48" cy="404"/>
            </a:xfrm>
            <a:custGeom>
              <a:avLst/>
              <a:gdLst>
                <a:gd name="T0" fmla="*/ 0 w 48"/>
                <a:gd name="T1" fmla="*/ 22878 h 288"/>
                <a:gd name="T2" fmla="*/ 48 w 48"/>
                <a:gd name="T3" fmla="*/ 15247 h 288"/>
                <a:gd name="T4" fmla="*/ 0 w 48"/>
                <a:gd name="T5" fmla="*/ 0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288">
                  <a:moveTo>
                    <a:pt x="0" y="288"/>
                  </a:moveTo>
                  <a:cubicBezTo>
                    <a:pt x="24" y="264"/>
                    <a:pt x="48" y="240"/>
                    <a:pt x="48" y="192"/>
                  </a:cubicBezTo>
                  <a:cubicBezTo>
                    <a:pt x="48" y="144"/>
                    <a:pt x="24" y="72"/>
                    <a:pt x="0" y="0"/>
                  </a:cubicBezTo>
                </a:path>
              </a:pathLst>
            </a:custGeom>
            <a:noFill/>
            <a:ln w="34925">
              <a:solidFill>
                <a:srgbClr val="4D4D4D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79" name="Freeform 121"/>
            <p:cNvSpPr>
              <a:spLocks/>
            </p:cNvSpPr>
            <p:nvPr/>
          </p:nvSpPr>
          <p:spPr bwMode="auto">
            <a:xfrm>
              <a:off x="3334" y="3545"/>
              <a:ext cx="56" cy="404"/>
            </a:xfrm>
            <a:custGeom>
              <a:avLst/>
              <a:gdLst>
                <a:gd name="T0" fmla="*/ 0 w 56"/>
                <a:gd name="T1" fmla="*/ 22878 h 288"/>
                <a:gd name="T2" fmla="*/ 48 w 56"/>
                <a:gd name="T3" fmla="*/ 11475 h 288"/>
                <a:gd name="T4" fmla="*/ 48 w 56"/>
                <a:gd name="T5" fmla="*/ 0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288">
                  <a:moveTo>
                    <a:pt x="0" y="288"/>
                  </a:moveTo>
                  <a:cubicBezTo>
                    <a:pt x="20" y="240"/>
                    <a:pt x="40" y="192"/>
                    <a:pt x="48" y="144"/>
                  </a:cubicBezTo>
                  <a:cubicBezTo>
                    <a:pt x="56" y="96"/>
                    <a:pt x="48" y="24"/>
                    <a:pt x="48" y="0"/>
                  </a:cubicBezTo>
                </a:path>
              </a:pathLst>
            </a:custGeom>
            <a:noFill/>
            <a:ln w="34925">
              <a:solidFill>
                <a:srgbClr val="4D4D4D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80" name="Freeform 134"/>
            <p:cNvSpPr>
              <a:spLocks/>
            </p:cNvSpPr>
            <p:nvPr/>
          </p:nvSpPr>
          <p:spPr bwMode="auto">
            <a:xfrm rot="2489580" flipH="1">
              <a:off x="3549" y="3528"/>
              <a:ext cx="56" cy="461"/>
            </a:xfrm>
            <a:custGeom>
              <a:avLst/>
              <a:gdLst>
                <a:gd name="T0" fmla="*/ 0 w 56"/>
                <a:gd name="T1" fmla="*/ 130381 h 288"/>
                <a:gd name="T2" fmla="*/ 48 w 56"/>
                <a:gd name="T3" fmla="*/ 65363 h 288"/>
                <a:gd name="T4" fmla="*/ 48 w 56"/>
                <a:gd name="T5" fmla="*/ 0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" h="288">
                  <a:moveTo>
                    <a:pt x="0" y="288"/>
                  </a:moveTo>
                  <a:cubicBezTo>
                    <a:pt x="20" y="240"/>
                    <a:pt x="40" y="192"/>
                    <a:pt x="48" y="144"/>
                  </a:cubicBezTo>
                  <a:cubicBezTo>
                    <a:pt x="56" y="96"/>
                    <a:pt x="48" y="24"/>
                    <a:pt x="48" y="0"/>
                  </a:cubicBezTo>
                </a:path>
              </a:pathLst>
            </a:custGeom>
            <a:noFill/>
            <a:ln w="34925">
              <a:solidFill>
                <a:srgbClr val="4D4D4D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  <p:sp>
          <p:nvSpPr>
            <p:cNvPr id="66581" name="Freeform 135"/>
            <p:cNvSpPr>
              <a:spLocks/>
            </p:cNvSpPr>
            <p:nvPr/>
          </p:nvSpPr>
          <p:spPr bwMode="auto">
            <a:xfrm rot="3023460" flipH="1">
              <a:off x="3718" y="3550"/>
              <a:ext cx="49" cy="461"/>
            </a:xfrm>
            <a:custGeom>
              <a:avLst/>
              <a:gdLst>
                <a:gd name="T0" fmla="*/ 0 w 48"/>
                <a:gd name="T1" fmla="*/ 130381 h 288"/>
                <a:gd name="T2" fmla="*/ 51 w 48"/>
                <a:gd name="T3" fmla="*/ 86809 h 288"/>
                <a:gd name="T4" fmla="*/ 0 w 48"/>
                <a:gd name="T5" fmla="*/ 0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" h="288">
                  <a:moveTo>
                    <a:pt x="0" y="288"/>
                  </a:moveTo>
                  <a:cubicBezTo>
                    <a:pt x="24" y="264"/>
                    <a:pt x="48" y="240"/>
                    <a:pt x="48" y="192"/>
                  </a:cubicBezTo>
                  <a:cubicBezTo>
                    <a:pt x="48" y="144"/>
                    <a:pt x="24" y="72"/>
                    <a:pt x="0" y="0"/>
                  </a:cubicBezTo>
                </a:path>
              </a:pathLst>
            </a:custGeom>
            <a:noFill/>
            <a:ln w="34925">
              <a:solidFill>
                <a:srgbClr val="4D4D4D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AR" sz="1252"/>
            </a:p>
          </p:txBody>
        </p:sp>
      </p:grpSp>
      <p:sp>
        <p:nvSpPr>
          <p:cNvPr id="66567" name="Rectangle 39"/>
          <p:cNvSpPr>
            <a:spLocks noChangeArrowheads="1"/>
          </p:cNvSpPr>
          <p:nvPr/>
        </p:nvSpPr>
        <p:spPr bwMode="auto">
          <a:xfrm>
            <a:off x="698470" y="2743200"/>
            <a:ext cx="1808508" cy="42255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146">
                <a:latin typeface="Georgia" panose="02040502050405020303" pitchFamily="18" charset="0"/>
                <a:ea typeface="MS PGothic" panose="020B0600070205080204" pitchFamily="34" charset="-128"/>
              </a:rPr>
              <a:t>FA in group 1</a:t>
            </a:r>
            <a:endParaRPr lang="es-AR" altLang="es-AR" sz="2146">
              <a:latin typeface="Arial" panose="020B0604020202020204" pitchFamily="34" charset="0"/>
            </a:endParaRPr>
          </a:p>
        </p:txBody>
      </p:sp>
      <p:sp>
        <p:nvSpPr>
          <p:cNvPr id="66568" name="Rectangle 40"/>
          <p:cNvSpPr>
            <a:spLocks noChangeArrowheads="1"/>
          </p:cNvSpPr>
          <p:nvPr/>
        </p:nvSpPr>
        <p:spPr bwMode="auto">
          <a:xfrm>
            <a:off x="5153349" y="2764495"/>
            <a:ext cx="3082895" cy="42255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146">
                <a:latin typeface="Georgia" panose="02040502050405020303" pitchFamily="18" charset="0"/>
                <a:ea typeface="MS PGothic" panose="020B0600070205080204" pitchFamily="34" charset="-128"/>
              </a:rPr>
              <a:t>FA reduction in group 2</a:t>
            </a:r>
            <a:endParaRPr lang="es-AR" altLang="es-AR" sz="2146">
              <a:latin typeface="Arial" panose="020B0604020202020204" pitchFamily="34" charset="0"/>
            </a:endParaRPr>
          </a:p>
        </p:txBody>
      </p:sp>
      <p:sp>
        <p:nvSpPr>
          <p:cNvPr id="66569" name="Rectangle 41"/>
          <p:cNvSpPr>
            <a:spLocks noChangeArrowheads="1"/>
          </p:cNvSpPr>
          <p:nvPr/>
        </p:nvSpPr>
        <p:spPr bwMode="auto">
          <a:xfrm>
            <a:off x="3663985" y="4932309"/>
            <a:ext cx="1923925" cy="64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1789">
                <a:latin typeface="Georgia" panose="02040502050405020303" pitchFamily="18" charset="0"/>
                <a:ea typeface="MS PGothic" panose="020B0600070205080204" pitchFamily="34" charset="-128"/>
              </a:rPr>
              <a:t>Decrease in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1789">
                <a:latin typeface="Georgia" panose="02040502050405020303" pitchFamily="18" charset="0"/>
                <a:ea typeface="MS PGothic" panose="020B0600070205080204" pitchFamily="34" charset="-128"/>
              </a:rPr>
              <a:t>axon coherence? </a:t>
            </a:r>
            <a:endParaRPr lang="es-AR" altLang="es-AR" sz="1789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6570" name="Rectangle 42"/>
          <p:cNvSpPr>
            <a:spLocks noChangeArrowheads="1"/>
          </p:cNvSpPr>
          <p:nvPr/>
        </p:nvSpPr>
        <p:spPr bwMode="auto">
          <a:xfrm>
            <a:off x="7044759" y="5017488"/>
            <a:ext cx="1417376" cy="64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1789">
                <a:latin typeface="Georgia" panose="02040502050405020303" pitchFamily="18" charset="0"/>
                <a:ea typeface="MS PGothic" panose="020B0600070205080204" pitchFamily="34" charset="-128"/>
              </a:rPr>
              <a:t>Decrease in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1789">
                <a:latin typeface="Georgia" panose="02040502050405020303" pitchFamily="18" charset="0"/>
                <a:ea typeface="MS PGothic" panose="020B0600070205080204" pitchFamily="34" charset="-128"/>
              </a:rPr>
              <a:t>myelin? </a:t>
            </a:r>
            <a:endParaRPr lang="es-AR" altLang="es-AR" sz="1789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 rot="20165013">
            <a:off x="5950831" y="5255294"/>
            <a:ext cx="835486" cy="36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1789">
                <a:latin typeface="Georgia" panose="02040502050405020303" pitchFamily="18" charset="0"/>
                <a:ea typeface="MS PGothic" panose="020B0600070205080204" pitchFamily="34" charset="-128"/>
              </a:rPr>
              <a:t>Both? </a:t>
            </a:r>
            <a:endParaRPr lang="es-AR" altLang="es-AR" sz="1789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09228" y="5874624"/>
            <a:ext cx="6149851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666666"/>
                </a:solidFill>
                <a:latin typeface="Times New Roman" panose="02020603050405020304" pitchFamily="18" charset="0"/>
              </a:rPr>
              <a:t>DTI white matter changes are not specific to the candidate </a:t>
            </a:r>
            <a:r>
              <a:rPr lang="en-US" sz="1600" b="1" dirty="0">
                <a:solidFill>
                  <a:srgbClr val="666666"/>
                </a:solidFill>
                <a:latin typeface="Times New Roman" panose="02020603050405020304" pitchFamily="18" charset="0"/>
              </a:rPr>
              <a:t>cellular and molecular </a:t>
            </a:r>
            <a:r>
              <a:rPr lang="en-US" sz="1600" b="1" dirty="0" smtClean="0">
                <a:solidFill>
                  <a:srgbClr val="666666"/>
                </a:solidFill>
                <a:latin typeface="Times New Roman" panose="02020603050405020304" pitchFamily="18" charset="0"/>
              </a:rPr>
              <a:t>mechanisms driving the changes</a:t>
            </a:r>
            <a:endParaRPr lang="es-AR" sz="16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tensor: model limitations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3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12"/>
          <p:cNvSpPr txBox="1">
            <a:spLocks noChangeArrowheads="1"/>
          </p:cNvSpPr>
          <p:nvPr/>
        </p:nvSpPr>
        <p:spPr>
          <a:xfrm>
            <a:off x="2320874" y="1447800"/>
            <a:ext cx="6442125" cy="25908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sz="2400" b="1" dirty="0"/>
              <a:t>Brain diffusion:</a:t>
            </a:r>
            <a:endParaRPr lang="en-US" altLang="it-IT" sz="2400" b="1" dirty="0" smtClean="0"/>
          </a:p>
          <a:p>
            <a:r>
              <a:rPr lang="en-US" altLang="it-IT" sz="2400" b="1" dirty="0" smtClean="0"/>
              <a:t>Why do we care?</a:t>
            </a:r>
          </a:p>
          <a:p>
            <a:r>
              <a:rPr lang="en-US" altLang="it-IT" sz="2400" b="1" dirty="0"/>
              <a:t>H</a:t>
            </a:r>
            <a:r>
              <a:rPr lang="en-US" altLang="it-IT" sz="2400" b="1" dirty="0" smtClean="0"/>
              <a:t>ow do we measure it?</a:t>
            </a:r>
          </a:p>
          <a:p>
            <a:r>
              <a:rPr lang="en-US" altLang="it-IT" sz="2400" b="1" dirty="0" smtClean="0"/>
              <a:t>How do we pre-process data?</a:t>
            </a:r>
          </a:p>
          <a:p>
            <a:r>
              <a:rPr lang="en-US" altLang="it-IT" sz="2400" b="1" dirty="0"/>
              <a:t>Extracting information: </a:t>
            </a:r>
            <a:r>
              <a:rPr lang="en-US" altLang="it-IT" sz="2400" b="1" dirty="0" smtClean="0"/>
              <a:t>models &amp; challenges</a:t>
            </a:r>
            <a:endParaRPr lang="en-US" altLang="it-IT" sz="2400" b="1" dirty="0"/>
          </a:p>
          <a:p>
            <a:endParaRPr lang="en-US" altLang="it-IT" sz="2400" b="1" dirty="0" smtClean="0"/>
          </a:p>
        </p:txBody>
      </p:sp>
      <p:sp>
        <p:nvSpPr>
          <p:cNvPr id="2" name="Right Arrow 1"/>
          <p:cNvSpPr/>
          <p:nvPr/>
        </p:nvSpPr>
        <p:spPr>
          <a:xfrm>
            <a:off x="685800" y="2362200"/>
            <a:ext cx="1447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75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1"/>
          <p:cNvSpPr>
            <a:spLocks noChangeArrowheads="1"/>
          </p:cNvSpPr>
          <p:nvPr/>
        </p:nvSpPr>
        <p:spPr bwMode="auto">
          <a:xfrm>
            <a:off x="1844330" y="1248460"/>
            <a:ext cx="54553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s-AR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Errors in areas with fiber crossing</a:t>
            </a:r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5" t="37161" r="38551" b="25380"/>
          <a:stretch>
            <a:fillRect/>
          </a:stretch>
        </p:blipFill>
        <p:spPr bwMode="auto">
          <a:xfrm>
            <a:off x="892964" y="2134275"/>
            <a:ext cx="7086919" cy="379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2"/>
          <p:cNvSpPr>
            <a:spLocks noChangeArrowheads="1"/>
          </p:cNvSpPr>
          <p:nvPr/>
        </p:nvSpPr>
        <p:spPr bwMode="auto">
          <a:xfrm>
            <a:off x="5322288" y="5954568"/>
            <a:ext cx="2597186" cy="34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s-AR" sz="1610">
                <a:solidFill>
                  <a:srgbClr val="000000"/>
                </a:solidFill>
                <a:hlinkClick r:id="rId3"/>
              </a:rPr>
              <a:t>DellAcqua Flavio,  HBM 2015</a:t>
            </a:r>
            <a:endParaRPr lang="it-IT" altLang="es-AR" sz="161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tensor: microstructure estimates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01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"/>
          <p:cNvSpPr>
            <a:spLocks noChangeArrowheads="1"/>
          </p:cNvSpPr>
          <p:nvPr/>
        </p:nvSpPr>
        <p:spPr bwMode="auto">
          <a:xfrm>
            <a:off x="954149" y="1007745"/>
            <a:ext cx="64940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spcBef>
                <a:spcPct val="0"/>
              </a:spcBef>
            </a:pPr>
            <a:r>
              <a:rPr lang="it-IT" altLang="es-A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Areas with strong fiber </a:t>
            </a:r>
            <a:r>
              <a:rPr lang="it-IT" altLang="es-AR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crossing: wrong </a:t>
            </a:r>
            <a:r>
              <a:rPr lang="it-IT" altLang="es-A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</a:t>
            </a:r>
            <a:r>
              <a:rPr lang="it-IT" altLang="es-AR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estimations</a:t>
            </a:r>
          </a:p>
          <a:p>
            <a:pPr marL="342900" indent="-342900">
              <a:spcBef>
                <a:spcPct val="0"/>
              </a:spcBef>
            </a:pPr>
            <a:r>
              <a:rPr lang="it-IT" altLang="es-AR" sz="2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fractional anisotropy (FA</a:t>
            </a:r>
            <a:r>
              <a:rPr lang="it-IT" altLang="es-AR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8" t="37720" r="41843" b="21112"/>
          <a:stretch>
            <a:fillRect/>
          </a:stretch>
        </p:blipFill>
        <p:spPr bwMode="auto">
          <a:xfrm>
            <a:off x="1149920" y="1929845"/>
            <a:ext cx="6814346" cy="440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6"/>
          <p:cNvSpPr>
            <a:spLocks noChangeArrowheads="1"/>
          </p:cNvSpPr>
          <p:nvPr/>
        </p:nvSpPr>
        <p:spPr bwMode="auto">
          <a:xfrm>
            <a:off x="5322288" y="5954568"/>
            <a:ext cx="2597186" cy="34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es-AR" sz="1610">
                <a:solidFill>
                  <a:srgbClr val="000000"/>
                </a:solidFill>
                <a:hlinkClick r:id="rId3"/>
              </a:rPr>
              <a:t>DellAcqua Flavio,  HBM 2015</a:t>
            </a:r>
            <a:endParaRPr lang="it-IT" altLang="es-AR" sz="1610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tensor: microstructure estimates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47"/>
          <p:cNvSpPr txBox="1"/>
          <p:nvPr/>
        </p:nvSpPr>
        <p:spPr>
          <a:xfrm>
            <a:off x="155649" y="4419600"/>
            <a:ext cx="5277851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 smtClean="0">
                <a:solidFill>
                  <a:schemeClr val="accent2"/>
                </a:solidFill>
              </a:rPr>
              <a:t>NODDI (</a:t>
            </a:r>
            <a:r>
              <a:rPr lang="en-GB" sz="1600" b="1" dirty="0" err="1" smtClean="0">
                <a:solidFill>
                  <a:schemeClr val="accent2"/>
                </a:solidFill>
              </a:rPr>
              <a:t>multishell</a:t>
            </a:r>
            <a:r>
              <a:rPr lang="en-GB" sz="1600" b="1" dirty="0" smtClean="0">
                <a:solidFill>
                  <a:schemeClr val="accent2"/>
                </a:solidFill>
              </a:rPr>
              <a:t>):</a:t>
            </a:r>
            <a:endParaRPr sz="1600" b="1" dirty="0">
              <a:solidFill>
                <a:schemeClr val="accent2"/>
              </a:solidFill>
            </a:endParaRPr>
          </a:p>
          <a:p>
            <a:pPr marL="457200" indent="-304800">
              <a:buClrTx/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Estimates the orientation and dispersion of axons</a:t>
            </a:r>
            <a:endParaRPr sz="1600" dirty="0">
              <a:solidFill>
                <a:schemeClr val="tx1"/>
              </a:solidFill>
            </a:endParaRPr>
          </a:p>
          <a:p>
            <a:pPr marL="457200"/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709" name="Google Shape;17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590" y="2715523"/>
            <a:ext cx="3513116" cy="283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847" y="5223741"/>
            <a:ext cx="3971037" cy="115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47"/>
          <p:cNvSpPr txBox="1"/>
          <p:nvPr/>
        </p:nvSpPr>
        <p:spPr>
          <a:xfrm>
            <a:off x="686893" y="4895292"/>
            <a:ext cx="4221991" cy="70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457200"/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smtClean="0">
                <a:solidFill>
                  <a:schemeClr val="tx1"/>
                </a:solidFill>
              </a:rPr>
              <a:t>FA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smtClean="0">
                <a:solidFill>
                  <a:schemeClr val="tx1"/>
                </a:solidFill>
              </a:rPr>
              <a:t>                  OD                Vic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smtClean="0">
                <a:solidFill>
                  <a:schemeClr val="tx1"/>
                </a:solidFill>
              </a:rPr>
              <a:t>             </a:t>
            </a:r>
            <a:r>
              <a:rPr lang="en-GB" sz="1600" dirty="0" err="1" smtClean="0">
                <a:solidFill>
                  <a:schemeClr val="tx1"/>
                </a:solidFill>
              </a:rPr>
              <a:t>Viso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1713" name="Google Shape;1713;p47"/>
          <p:cNvPicPr preferRelativeResize="0"/>
          <p:nvPr/>
        </p:nvPicPr>
        <p:blipFill rotWithShape="1">
          <a:blip r:embed="rId5">
            <a:alphaModFix/>
          </a:blip>
          <a:srcRect l="3465"/>
          <a:stretch/>
        </p:blipFill>
        <p:spPr>
          <a:xfrm>
            <a:off x="920702" y="2823550"/>
            <a:ext cx="3846900" cy="1207234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47"/>
          <p:cNvSpPr txBox="1"/>
          <p:nvPr/>
        </p:nvSpPr>
        <p:spPr>
          <a:xfrm>
            <a:off x="1010189" y="3945325"/>
            <a:ext cx="3378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i="1" dirty="0">
                <a:solidFill>
                  <a:schemeClr val="tx1"/>
                </a:solidFill>
              </a:rPr>
              <a:t>Steven et al. 2014</a:t>
            </a:r>
            <a:endParaRPr sz="1600" i="1" dirty="0">
              <a:solidFill>
                <a:schemeClr val="tx1"/>
              </a:solidFill>
            </a:endParaRPr>
          </a:p>
        </p:txBody>
      </p:sp>
      <p:sp>
        <p:nvSpPr>
          <p:cNvPr id="1717" name="Google Shape;1717;p47"/>
          <p:cNvSpPr txBox="1"/>
          <p:nvPr/>
        </p:nvSpPr>
        <p:spPr>
          <a:xfrm>
            <a:off x="937847" y="6287700"/>
            <a:ext cx="3378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i="1" dirty="0">
                <a:solidFill>
                  <a:schemeClr val="tx1"/>
                </a:solidFill>
              </a:rPr>
              <a:t>Zhang et al. 2012</a:t>
            </a:r>
            <a:endParaRPr sz="1600" i="1" dirty="0">
              <a:solidFill>
                <a:schemeClr val="tx1"/>
              </a:solidFill>
            </a:endParaRPr>
          </a:p>
        </p:txBody>
      </p:sp>
      <p:sp>
        <p:nvSpPr>
          <p:cNvPr id="1718" name="Google Shape;1718;p47"/>
          <p:cNvSpPr txBox="1"/>
          <p:nvPr/>
        </p:nvSpPr>
        <p:spPr>
          <a:xfrm>
            <a:off x="6335052" y="5481388"/>
            <a:ext cx="1591824" cy="41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i="1" dirty="0" err="1">
                <a:solidFill>
                  <a:schemeClr val="tx1"/>
                </a:solidFill>
              </a:rPr>
              <a:t>Assaf</a:t>
            </a:r>
            <a:r>
              <a:rPr lang="en-GB" sz="1600" i="1" dirty="0">
                <a:solidFill>
                  <a:schemeClr val="tx1"/>
                </a:solidFill>
              </a:rPr>
              <a:t> et al. 2008</a:t>
            </a:r>
            <a:endParaRPr sz="1600" i="1" dirty="0">
              <a:solidFill>
                <a:schemeClr val="tx1"/>
              </a:solidFill>
            </a:endParaRPr>
          </a:p>
        </p:txBody>
      </p:sp>
      <p:sp>
        <p:nvSpPr>
          <p:cNvPr id="1719" name="Google Shape;1719;p47"/>
          <p:cNvSpPr txBox="1"/>
          <p:nvPr/>
        </p:nvSpPr>
        <p:spPr>
          <a:xfrm>
            <a:off x="175664" y="1905000"/>
            <a:ext cx="4833786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>
                <a:solidFill>
                  <a:schemeClr val="accent2"/>
                </a:solidFill>
              </a:rPr>
              <a:t>Diffusion Kurtosis </a:t>
            </a:r>
            <a:r>
              <a:rPr lang="en-GB" sz="1600" b="1" dirty="0" smtClean="0">
                <a:solidFill>
                  <a:schemeClr val="accent2"/>
                </a:solidFill>
              </a:rPr>
              <a:t>Imaging (</a:t>
            </a:r>
            <a:r>
              <a:rPr lang="en-GB" sz="1600" b="1" dirty="0" err="1" smtClean="0">
                <a:solidFill>
                  <a:schemeClr val="accent2"/>
                </a:solidFill>
              </a:rPr>
              <a:t>multishell</a:t>
            </a:r>
            <a:r>
              <a:rPr lang="en-GB" sz="1600" b="1" dirty="0" smtClean="0">
                <a:solidFill>
                  <a:schemeClr val="accent2"/>
                </a:solidFill>
              </a:rPr>
              <a:t>): </a:t>
            </a:r>
            <a:endParaRPr sz="1600" b="1" dirty="0">
              <a:solidFill>
                <a:schemeClr val="accent2"/>
              </a:solidFill>
            </a:endParaRPr>
          </a:p>
          <a:p>
            <a:pPr marL="457200" indent="-304800">
              <a:buClrTx/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Estimates the </a:t>
            </a:r>
            <a:r>
              <a:rPr lang="en-GB" sz="1600" dirty="0" smtClean="0">
                <a:solidFill>
                  <a:schemeClr val="tx1"/>
                </a:solidFill>
              </a:rPr>
              <a:t>non-</a:t>
            </a:r>
            <a:r>
              <a:rPr lang="en-GB" sz="1600" dirty="0" err="1">
                <a:solidFill>
                  <a:schemeClr val="tx1"/>
                </a:solidFill>
              </a:rPr>
              <a:t>G</a:t>
            </a:r>
            <a:r>
              <a:rPr lang="en-GB" sz="1600" dirty="0" err="1" smtClean="0">
                <a:solidFill>
                  <a:schemeClr val="tx1"/>
                </a:solidFill>
              </a:rPr>
              <a:t>aussianity</a:t>
            </a:r>
            <a:r>
              <a:rPr lang="en-GB" sz="1600" dirty="0" smtClean="0">
                <a:solidFill>
                  <a:schemeClr val="tx1"/>
                </a:solidFill>
              </a:rPr>
              <a:t> </a:t>
            </a:r>
            <a:r>
              <a:rPr lang="en-GB" sz="1600" dirty="0">
                <a:solidFill>
                  <a:schemeClr val="tx1"/>
                </a:solidFill>
              </a:rPr>
              <a:t>of the voxel</a:t>
            </a:r>
            <a:endParaRPr sz="1600" dirty="0">
              <a:solidFill>
                <a:schemeClr val="tx1"/>
              </a:solidFill>
            </a:endParaRPr>
          </a:p>
          <a:p>
            <a:pPr marL="457200" indent="-304800">
              <a:buClr>
                <a:srgbClr val="FFFFFF"/>
              </a:buClr>
              <a:buSzPts val="12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4th order tensor!</a:t>
            </a:r>
            <a:endParaRPr sz="1600" dirty="0">
              <a:solidFill>
                <a:schemeClr val="tx1"/>
              </a:solidFill>
            </a:endParaRPr>
          </a:p>
          <a:p>
            <a:pPr marL="457200"/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720" name="Google Shape;1720;p47"/>
          <p:cNvSpPr txBox="1"/>
          <p:nvPr/>
        </p:nvSpPr>
        <p:spPr>
          <a:xfrm>
            <a:off x="5095143" y="2179676"/>
            <a:ext cx="3834011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 smtClean="0">
                <a:solidFill>
                  <a:schemeClr val="accent2"/>
                </a:solidFill>
              </a:rPr>
              <a:t>     </a:t>
            </a:r>
            <a:r>
              <a:rPr lang="en-GB" sz="1600" b="1" dirty="0" err="1" smtClean="0">
                <a:solidFill>
                  <a:schemeClr val="accent2"/>
                </a:solidFill>
              </a:rPr>
              <a:t>AxCaliber</a:t>
            </a:r>
            <a:r>
              <a:rPr lang="en-GB" sz="1600" b="1" dirty="0" smtClean="0">
                <a:solidFill>
                  <a:schemeClr val="accent2"/>
                </a:solidFill>
              </a:rPr>
              <a:t> (</a:t>
            </a:r>
            <a:r>
              <a:rPr lang="en-GB" sz="1600" b="1" dirty="0" err="1" smtClean="0">
                <a:solidFill>
                  <a:schemeClr val="accent2"/>
                </a:solidFill>
              </a:rPr>
              <a:t>multishell</a:t>
            </a:r>
            <a:r>
              <a:rPr lang="en-GB" sz="1600" b="1" dirty="0" smtClean="0">
                <a:solidFill>
                  <a:schemeClr val="accent2"/>
                </a:solidFill>
              </a:rPr>
              <a:t>):</a:t>
            </a:r>
            <a:endParaRPr sz="1600" b="1" dirty="0">
              <a:solidFill>
                <a:schemeClr val="accent2"/>
              </a:solidFill>
            </a:endParaRPr>
          </a:p>
          <a:p>
            <a:pPr marL="438150" indent="-285750">
              <a:buClrTx/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Measures axon diameter distribution</a:t>
            </a:r>
            <a:endParaRPr sz="1600" dirty="0">
              <a:solidFill>
                <a:schemeClr val="tx1"/>
              </a:solidFill>
            </a:endParaRPr>
          </a:p>
          <a:p>
            <a:pPr marL="457200"/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25464" y="5890027"/>
            <a:ext cx="401853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dirty="0" smtClean="0">
                <a:solidFill>
                  <a:schemeClr val="tx1"/>
                </a:solidFill>
              </a:rPr>
              <a:t>OD: orientation dispersion</a:t>
            </a:r>
          </a:p>
          <a:p>
            <a:r>
              <a:rPr lang="en-GB" sz="1500" dirty="0" smtClean="0">
                <a:solidFill>
                  <a:schemeClr val="tx1"/>
                </a:solidFill>
              </a:rPr>
              <a:t>V</a:t>
            </a:r>
            <a:r>
              <a:rPr lang="en-GB" sz="1500" baseline="-25000" dirty="0" smtClean="0">
                <a:solidFill>
                  <a:schemeClr val="tx1"/>
                </a:solidFill>
              </a:rPr>
              <a:t>IC</a:t>
            </a:r>
            <a:r>
              <a:rPr lang="en-GB" sz="1500" dirty="0" smtClean="0">
                <a:solidFill>
                  <a:schemeClr val="tx1"/>
                </a:solidFill>
              </a:rPr>
              <a:t>: volume fraction of intracellular compartment</a:t>
            </a:r>
          </a:p>
          <a:p>
            <a:r>
              <a:rPr lang="en-GB" sz="1500" dirty="0" smtClean="0">
                <a:solidFill>
                  <a:schemeClr val="tx1"/>
                </a:solidFill>
              </a:rPr>
              <a:t>V</a:t>
            </a:r>
            <a:r>
              <a:rPr lang="en-GB" sz="1500" baseline="-25000" dirty="0" smtClean="0">
                <a:solidFill>
                  <a:schemeClr val="tx1"/>
                </a:solidFill>
              </a:rPr>
              <a:t>ISO</a:t>
            </a:r>
            <a:r>
              <a:rPr lang="en-GB" sz="1500" dirty="0" smtClean="0">
                <a:solidFill>
                  <a:schemeClr val="tx1"/>
                </a:solidFill>
              </a:rPr>
              <a:t>: volume fraction of isotropic CSF</a:t>
            </a:r>
            <a:endParaRPr lang="es-AR" sz="1500" dirty="0"/>
          </a:p>
        </p:txBody>
      </p:sp>
      <p:sp>
        <p:nvSpPr>
          <p:cNvPr id="15" name="Google Shape;1719;p47"/>
          <p:cNvSpPr txBox="1"/>
          <p:nvPr/>
        </p:nvSpPr>
        <p:spPr>
          <a:xfrm>
            <a:off x="202352" y="891094"/>
            <a:ext cx="5247078" cy="89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 smtClean="0">
                <a:solidFill>
                  <a:schemeClr val="accent2"/>
                </a:solidFill>
              </a:rPr>
              <a:t>Spherical Deconvolution (single and </a:t>
            </a:r>
            <a:r>
              <a:rPr lang="en-GB" sz="1600" b="1" dirty="0" err="1" smtClean="0">
                <a:solidFill>
                  <a:schemeClr val="accent2"/>
                </a:solidFill>
              </a:rPr>
              <a:t>multishell</a:t>
            </a:r>
            <a:r>
              <a:rPr lang="en-GB" sz="1600" b="1" dirty="0" smtClean="0">
                <a:solidFill>
                  <a:schemeClr val="accent2"/>
                </a:solidFill>
              </a:rPr>
              <a:t>): </a:t>
            </a:r>
            <a:endParaRPr sz="1600" b="1" dirty="0">
              <a:solidFill>
                <a:schemeClr val="accent2"/>
              </a:solidFill>
            </a:endParaRPr>
          </a:p>
          <a:p>
            <a:pPr marL="457200" indent="-304800">
              <a:buClrTx/>
              <a:buSzPts val="1200"/>
              <a:buFont typeface="Arial" panose="020B0604020202020204" pitchFamily="34" charset="0"/>
              <a:buChar char="•"/>
            </a:pPr>
            <a:r>
              <a:rPr lang="it-IT" sz="1600" dirty="0" smtClean="0">
                <a:solidFill>
                  <a:schemeClr val="tx1"/>
                </a:solidFill>
              </a:rPr>
              <a:t>Voxel signal response decomposed by stick responses with a fiber Orientation Densitity Function (fODF)</a:t>
            </a:r>
            <a:endParaRPr sz="1600" dirty="0">
              <a:solidFill>
                <a:schemeClr val="tx1"/>
              </a:solidFill>
            </a:endParaRPr>
          </a:p>
          <a:p>
            <a:pPr marL="457200"/>
            <a:endParaRPr sz="16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943600" y="1100109"/>
            <a:ext cx="2630485" cy="1003953"/>
            <a:chOff x="4760915" y="493419"/>
            <a:chExt cx="3431400" cy="11963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0915" y="493419"/>
              <a:ext cx="3431400" cy="119633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9800" y="578198"/>
              <a:ext cx="865127" cy="79340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Beyond the diffusion tensor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7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8" grpId="0"/>
      <p:bldP spid="1711" grpId="0"/>
      <p:bldP spid="1716" grpId="0"/>
      <p:bldP spid="1717" grpId="0"/>
      <p:bldP spid="1718" grpId="0"/>
      <p:bldP spid="1719" grpId="0"/>
      <p:bldP spid="1720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Diffusion MRI: Tractography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8" y="1066800"/>
            <a:ext cx="8666976" cy="49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Concept map for lectures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39774"/>
            <a:ext cx="8937516" cy="51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8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Outline of tractography concepts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09600" y="1066800"/>
            <a:ext cx="506773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 smtClean="0"/>
              <a:t>Tractography variables</a:t>
            </a:r>
          </a:p>
          <a:p>
            <a:pPr marL="452438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Streamlines, seeds, step-size, interpolation</a:t>
            </a:r>
          </a:p>
          <a:p>
            <a:pPr marL="452438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Starting and stopping criteria</a:t>
            </a:r>
          </a:p>
          <a:p>
            <a:pPr marL="452438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Algorithm: deterministic vs. Probabilistic</a:t>
            </a:r>
            <a:endParaRPr lang="es-AR" dirty="0"/>
          </a:p>
          <a:p>
            <a:pPr>
              <a:lnSpc>
                <a:spcPct val="150000"/>
              </a:lnSpc>
            </a:pPr>
            <a:endParaRPr lang="it-IT" dirty="0" smtClean="0"/>
          </a:p>
          <a:p>
            <a:pPr>
              <a:lnSpc>
                <a:spcPct val="150000"/>
              </a:lnSpc>
            </a:pPr>
            <a:r>
              <a:rPr lang="it-IT" b="1" dirty="0" smtClean="0"/>
              <a:t>Tractography quantification</a:t>
            </a:r>
          </a:p>
          <a:p>
            <a:pPr marL="45243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Voxel-wise track counts (Track Density Imaging)</a:t>
            </a:r>
          </a:p>
          <a:p>
            <a:pPr marL="45243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Structural connection strength</a:t>
            </a:r>
          </a:p>
          <a:p>
            <a:pPr marL="45243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Both have issues:</a:t>
            </a:r>
          </a:p>
          <a:p>
            <a:pPr marL="909638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dirty="0" smtClean="0"/>
              <a:t>Biases to longer tracks</a:t>
            </a:r>
          </a:p>
          <a:p>
            <a:pPr marL="909638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dirty="0" smtClean="0"/>
              <a:t>Biases to simpler tracks</a:t>
            </a:r>
          </a:p>
          <a:p>
            <a:pPr marL="909638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dirty="0" smtClean="0"/>
              <a:t>Errors from noise &amp; modelling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442394"/>
            <a:ext cx="2895600" cy="3151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041028"/>
            <a:ext cx="1747995" cy="12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Brain diffusion MRI challenges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81000" y="990600"/>
            <a:ext cx="634513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 smtClean="0"/>
              <a:t>Validation</a:t>
            </a:r>
          </a:p>
          <a:p>
            <a:pPr marL="452438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Ex-vivo brain (hystology, dissection, axial tracings)</a:t>
            </a:r>
          </a:p>
          <a:p>
            <a:pPr marL="452438" indent="-269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Phantom (digial, physical)</a:t>
            </a:r>
            <a:endParaRPr lang="es-AR" dirty="0"/>
          </a:p>
          <a:p>
            <a:pPr>
              <a:lnSpc>
                <a:spcPct val="150000"/>
              </a:lnSpc>
            </a:pPr>
            <a:endParaRPr lang="it-IT" dirty="0" smtClean="0"/>
          </a:p>
          <a:p>
            <a:pPr>
              <a:lnSpc>
                <a:spcPct val="150000"/>
              </a:lnSpc>
            </a:pPr>
            <a:endParaRPr lang="it-IT" dirty="0" smtClean="0"/>
          </a:p>
          <a:p>
            <a:pPr>
              <a:lnSpc>
                <a:spcPct val="150000"/>
              </a:lnSpc>
            </a:pPr>
            <a:r>
              <a:rPr lang="it-IT" b="1" dirty="0" smtClean="0"/>
              <a:t>Quantification</a:t>
            </a:r>
          </a:p>
          <a:p>
            <a:pPr marL="45243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What is connection strength? (#, volume of streamlines)</a:t>
            </a:r>
          </a:p>
          <a:p>
            <a:pPr marL="45243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Integrated data from multiple modalities (T1, FA, myelin, etc)</a:t>
            </a:r>
          </a:p>
          <a:p>
            <a:pPr marL="45243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Evaluation of quantitative maps along tracts</a:t>
            </a:r>
          </a:p>
          <a:p>
            <a:pPr marL="45243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Promises: use morphology to estimate topology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7261"/>
            <a:ext cx="2787045" cy="1624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7" y="2395563"/>
            <a:ext cx="3129342" cy="927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3200" y="3323408"/>
            <a:ext cx="1590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smtClean="0"/>
              <a:t>Poupon et al., 2010</a:t>
            </a:r>
            <a:endParaRPr lang="es-AR" sz="1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582" y="4408128"/>
            <a:ext cx="3099880" cy="6850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160" y="5237917"/>
            <a:ext cx="3246724" cy="11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Literature recommendations include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7200" y="3514597"/>
            <a:ext cx="792486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Web materials:</a:t>
            </a:r>
            <a:endParaRPr lang="it-IT" sz="1600" b="1" dirty="0" smtClean="0">
              <a:hlinkClick r:id="rId2"/>
            </a:endParaRPr>
          </a:p>
          <a:p>
            <a:endParaRPr lang="es-AR" sz="1600" dirty="0" smtClean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smtClean="0"/>
              <a:t>OHBM </a:t>
            </a:r>
            <a:r>
              <a:rPr lang="es-AR" sz="1600" dirty="0"/>
              <a:t>Educacional Series: </a:t>
            </a:r>
            <a:r>
              <a:rPr lang="es-AR" sz="1600" dirty="0">
                <a:hlinkClick r:id="rId3"/>
              </a:rPr>
              <a:t>https://www.pathlms.com/ohbm/courses/</a:t>
            </a:r>
            <a:r>
              <a:rPr lang="es-AR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1600" dirty="0" smtClean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smtClean="0">
                <a:hlinkClick r:id="rId2"/>
              </a:rPr>
              <a:t>https</a:t>
            </a:r>
            <a:r>
              <a:rPr lang="es-AR" sz="1600" dirty="0">
                <a:hlinkClick r:id="rId2"/>
              </a:rPr>
              <a:t>://</a:t>
            </a:r>
            <a:r>
              <a:rPr lang="es-AR" sz="1600" dirty="0" smtClean="0">
                <a:hlinkClick r:id="rId2"/>
              </a:rPr>
              <a:t>www.ohbmbrainmappingblog.com/blog/ohbm-ondemand-how-to-diffusion-mri</a:t>
            </a:r>
            <a:endParaRPr lang="es-A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ISMRM Educational 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600" dirty="0">
                <a:hlinkClick r:id="rId4"/>
              </a:rPr>
              <a:t>https://www.ismrm.org/online-education-program/diffusion-perfusion-fmri-videos/</a:t>
            </a:r>
            <a:endParaRPr lang="es-AR" sz="1600" dirty="0" smtClean="0">
              <a:hlinkClick r:id="rId5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sz="1600" dirty="0" smtClean="0">
                <a:hlinkClick r:id="rId5"/>
              </a:rPr>
              <a:t>https</a:t>
            </a:r>
            <a:r>
              <a:rPr lang="es-AR" sz="1600" dirty="0">
                <a:hlinkClick r:id="rId5"/>
              </a:rPr>
              <a:t>://</a:t>
            </a:r>
            <a:r>
              <a:rPr lang="es-AR" sz="1600" dirty="0" smtClean="0">
                <a:hlinkClick r:id="rId5"/>
              </a:rPr>
              <a:t>www.youtube.com/watch?v=yluL093GMMA</a:t>
            </a:r>
            <a:r>
              <a:rPr lang="es-AR" sz="16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...</a:t>
            </a:r>
            <a:endParaRPr lang="es-AR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A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0165" y="1178511"/>
            <a:ext cx="92262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smtClean="0"/>
              <a:t>Papers</a:t>
            </a:r>
            <a:endParaRPr lang="it-IT" sz="1300" b="1" dirty="0" smtClean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altLang="es-AR" sz="1300" dirty="0" err="1" smtClean="0">
                <a:solidFill>
                  <a:srgbClr val="000000"/>
                </a:solidFill>
              </a:rPr>
              <a:t>Tournier</a:t>
            </a:r>
            <a:r>
              <a:rPr lang="es-AR" altLang="es-AR" sz="1300" dirty="0" smtClean="0">
                <a:solidFill>
                  <a:srgbClr val="000000"/>
                </a:solidFill>
              </a:rPr>
              <a:t>. </a:t>
            </a:r>
            <a:r>
              <a:rPr lang="es-AR" altLang="es-AR" sz="1300" dirty="0" err="1">
                <a:solidFill>
                  <a:srgbClr val="C00000"/>
                </a:solidFill>
              </a:rPr>
              <a:t>Diffusion</a:t>
            </a:r>
            <a:r>
              <a:rPr lang="es-AR" altLang="es-AR" sz="1300" dirty="0">
                <a:solidFill>
                  <a:srgbClr val="C00000"/>
                </a:solidFill>
              </a:rPr>
              <a:t> MRI in </a:t>
            </a:r>
            <a:r>
              <a:rPr lang="es-AR" altLang="es-AR" sz="1300" dirty="0" err="1">
                <a:solidFill>
                  <a:srgbClr val="C00000"/>
                </a:solidFill>
              </a:rPr>
              <a:t>the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brain</a:t>
            </a:r>
            <a:r>
              <a:rPr lang="es-AR" altLang="es-AR" sz="1300" dirty="0">
                <a:solidFill>
                  <a:srgbClr val="C00000"/>
                </a:solidFill>
              </a:rPr>
              <a:t> - </a:t>
            </a:r>
            <a:r>
              <a:rPr lang="es-AR" altLang="es-AR" sz="1300" dirty="0" err="1">
                <a:solidFill>
                  <a:srgbClr val="C00000"/>
                </a:solidFill>
              </a:rPr>
              <a:t>Theory</a:t>
            </a:r>
            <a:r>
              <a:rPr lang="es-AR" altLang="es-AR" sz="1300" dirty="0">
                <a:solidFill>
                  <a:srgbClr val="C00000"/>
                </a:solidFill>
              </a:rPr>
              <a:t> and </a:t>
            </a:r>
            <a:r>
              <a:rPr lang="es-AR" altLang="es-AR" sz="1300" dirty="0" err="1">
                <a:solidFill>
                  <a:srgbClr val="C00000"/>
                </a:solidFill>
              </a:rPr>
              <a:t>concepts</a:t>
            </a:r>
            <a:r>
              <a:rPr lang="es-AR" altLang="es-AR" sz="1300" i="1" dirty="0">
                <a:solidFill>
                  <a:srgbClr val="000000"/>
                </a:solidFill>
              </a:rPr>
              <a:t>. </a:t>
            </a:r>
            <a:r>
              <a:rPr lang="es-AR" altLang="es-AR" sz="1300" i="1" dirty="0" err="1">
                <a:solidFill>
                  <a:srgbClr val="000000"/>
                </a:solidFill>
              </a:rPr>
              <a:t>Prog</a:t>
            </a:r>
            <a:r>
              <a:rPr lang="es-AR" altLang="es-AR" sz="1300" i="1" dirty="0">
                <a:solidFill>
                  <a:srgbClr val="000000"/>
                </a:solidFill>
              </a:rPr>
              <a:t> </a:t>
            </a:r>
            <a:r>
              <a:rPr lang="es-AR" altLang="es-AR" sz="1300" i="1" dirty="0" err="1">
                <a:solidFill>
                  <a:srgbClr val="000000"/>
                </a:solidFill>
              </a:rPr>
              <a:t>Nucl</a:t>
            </a:r>
            <a:r>
              <a:rPr lang="es-AR" altLang="es-AR" sz="1300" i="1" dirty="0">
                <a:solidFill>
                  <a:srgbClr val="000000"/>
                </a:solidFill>
              </a:rPr>
              <a:t> </a:t>
            </a:r>
            <a:r>
              <a:rPr lang="es-AR" altLang="es-AR" sz="1300" i="1" dirty="0" err="1">
                <a:solidFill>
                  <a:srgbClr val="000000"/>
                </a:solidFill>
              </a:rPr>
              <a:t>Magn</a:t>
            </a:r>
            <a:r>
              <a:rPr lang="es-AR" altLang="es-AR" sz="1300" i="1" dirty="0">
                <a:solidFill>
                  <a:srgbClr val="000000"/>
                </a:solidFill>
              </a:rPr>
              <a:t> </a:t>
            </a:r>
            <a:r>
              <a:rPr lang="es-AR" altLang="es-AR" sz="1300" i="1" dirty="0" err="1">
                <a:solidFill>
                  <a:srgbClr val="000000"/>
                </a:solidFill>
              </a:rPr>
              <a:t>Reson</a:t>
            </a:r>
            <a:r>
              <a:rPr lang="es-AR" altLang="es-AR" sz="1300" i="1" dirty="0">
                <a:solidFill>
                  <a:srgbClr val="000000"/>
                </a:solidFill>
              </a:rPr>
              <a:t> </a:t>
            </a:r>
            <a:r>
              <a:rPr lang="es-AR" altLang="es-AR" sz="1300" i="1" dirty="0" err="1">
                <a:solidFill>
                  <a:srgbClr val="000000"/>
                </a:solidFill>
              </a:rPr>
              <a:t>Spectrosc</a:t>
            </a:r>
            <a:r>
              <a:rPr lang="es-AR" altLang="es-AR" sz="1300" dirty="0">
                <a:solidFill>
                  <a:srgbClr val="000000"/>
                </a:solidFill>
              </a:rPr>
              <a:t>. </a:t>
            </a:r>
            <a:r>
              <a:rPr lang="es-AR" altLang="es-AR" sz="1300" dirty="0" smtClean="0">
                <a:solidFill>
                  <a:srgbClr val="000000"/>
                </a:solidFill>
              </a:rPr>
              <a:t>2019;112-113:1-16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altLang="es-AR" sz="1300" dirty="0" err="1" smtClean="0">
                <a:solidFill>
                  <a:srgbClr val="000000"/>
                </a:solidFill>
              </a:rPr>
              <a:t>Maier</a:t>
            </a:r>
            <a:r>
              <a:rPr lang="es-AR" altLang="es-AR" sz="1300" dirty="0" smtClean="0">
                <a:solidFill>
                  <a:srgbClr val="000000"/>
                </a:solidFill>
              </a:rPr>
              <a:t>-Han et al., </a:t>
            </a:r>
            <a:r>
              <a:rPr lang="es-AR" altLang="es-AR" sz="1300" dirty="0" err="1" smtClean="0">
                <a:solidFill>
                  <a:srgbClr val="C00000"/>
                </a:solidFill>
              </a:rPr>
              <a:t>The</a:t>
            </a:r>
            <a:r>
              <a:rPr lang="es-AR" altLang="es-AR" sz="1300" dirty="0" smtClean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challenge</a:t>
            </a:r>
            <a:r>
              <a:rPr lang="es-AR" altLang="es-AR" sz="1300" dirty="0">
                <a:solidFill>
                  <a:srgbClr val="C00000"/>
                </a:solidFill>
              </a:rPr>
              <a:t> of </a:t>
            </a:r>
            <a:r>
              <a:rPr lang="es-AR" altLang="es-AR" sz="1300" dirty="0" err="1">
                <a:solidFill>
                  <a:srgbClr val="C00000"/>
                </a:solidFill>
              </a:rPr>
              <a:t>mapping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the</a:t>
            </a:r>
            <a:r>
              <a:rPr lang="es-AR" altLang="es-AR" sz="1300" dirty="0">
                <a:solidFill>
                  <a:srgbClr val="C00000"/>
                </a:solidFill>
              </a:rPr>
              <a:t> human </a:t>
            </a:r>
            <a:r>
              <a:rPr lang="es-AR" altLang="es-AR" sz="1300" dirty="0" err="1">
                <a:solidFill>
                  <a:srgbClr val="C00000"/>
                </a:solidFill>
              </a:rPr>
              <a:t>connectome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based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on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diffusion</a:t>
            </a:r>
            <a:r>
              <a:rPr lang="es-AR" altLang="es-AR" sz="1300" dirty="0">
                <a:solidFill>
                  <a:srgbClr val="C00000"/>
                </a:solidFill>
              </a:rPr>
              <a:t> tractography</a:t>
            </a:r>
            <a:r>
              <a:rPr lang="es-AR" altLang="es-AR" sz="1300" dirty="0">
                <a:solidFill>
                  <a:srgbClr val="000000"/>
                </a:solidFill>
              </a:rPr>
              <a:t>. </a:t>
            </a:r>
            <a:r>
              <a:rPr lang="es-AR" altLang="es-AR" sz="1300" i="1" dirty="0" err="1">
                <a:solidFill>
                  <a:srgbClr val="000000"/>
                </a:solidFill>
              </a:rPr>
              <a:t>Nat</a:t>
            </a:r>
            <a:r>
              <a:rPr lang="es-AR" altLang="es-AR" sz="1300" i="1" dirty="0">
                <a:solidFill>
                  <a:srgbClr val="000000"/>
                </a:solidFill>
              </a:rPr>
              <a:t> </a:t>
            </a:r>
            <a:r>
              <a:rPr lang="es-AR" altLang="es-AR" sz="1300" i="1" dirty="0" err="1" smtClean="0">
                <a:solidFill>
                  <a:srgbClr val="000000"/>
                </a:solidFill>
              </a:rPr>
              <a:t>Comm</a:t>
            </a:r>
            <a:r>
              <a:rPr lang="es-AR" altLang="es-AR" sz="1300" dirty="0" smtClean="0">
                <a:solidFill>
                  <a:srgbClr val="000000"/>
                </a:solidFill>
              </a:rPr>
              <a:t>. 2017;8(1</a:t>
            </a:r>
            <a:r>
              <a:rPr lang="es-AR" altLang="es-AR" sz="1300" dirty="0">
                <a:solidFill>
                  <a:srgbClr val="000000"/>
                </a:solidFill>
              </a:rPr>
              <a:t>):1349. </a:t>
            </a:r>
            <a:endParaRPr lang="es-AR" altLang="es-AR" sz="13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altLang="es-AR" sz="1300" dirty="0" err="1">
                <a:solidFill>
                  <a:srgbClr val="000000"/>
                </a:solidFill>
              </a:rPr>
              <a:t>Jeurissen</a:t>
            </a:r>
            <a:r>
              <a:rPr lang="es-AR" altLang="es-AR" sz="1300" dirty="0">
                <a:solidFill>
                  <a:srgbClr val="000000"/>
                </a:solidFill>
              </a:rPr>
              <a:t> </a:t>
            </a:r>
            <a:r>
              <a:rPr lang="es-AR" altLang="es-AR" sz="1300" dirty="0" smtClean="0">
                <a:solidFill>
                  <a:srgbClr val="000000"/>
                </a:solidFill>
              </a:rPr>
              <a:t>et al.,  </a:t>
            </a:r>
            <a:r>
              <a:rPr lang="es-AR" altLang="es-AR" sz="1300" dirty="0" err="1">
                <a:solidFill>
                  <a:srgbClr val="C00000"/>
                </a:solidFill>
              </a:rPr>
              <a:t>Diffusion</a:t>
            </a:r>
            <a:r>
              <a:rPr lang="es-AR" altLang="es-AR" sz="1300" dirty="0">
                <a:solidFill>
                  <a:srgbClr val="C00000"/>
                </a:solidFill>
              </a:rPr>
              <a:t> MRI fiber tractography of </a:t>
            </a:r>
            <a:r>
              <a:rPr lang="es-AR" altLang="es-AR" sz="1300" dirty="0" err="1">
                <a:solidFill>
                  <a:srgbClr val="C00000"/>
                </a:solidFill>
              </a:rPr>
              <a:t>the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brain</a:t>
            </a:r>
            <a:r>
              <a:rPr lang="es-AR" altLang="es-AR" sz="1300" dirty="0">
                <a:solidFill>
                  <a:srgbClr val="000000"/>
                </a:solidFill>
              </a:rPr>
              <a:t>. </a:t>
            </a:r>
            <a:r>
              <a:rPr lang="es-AR" altLang="es-AR" sz="1300" i="1" dirty="0">
                <a:solidFill>
                  <a:srgbClr val="000000"/>
                </a:solidFill>
              </a:rPr>
              <a:t>NMR </a:t>
            </a:r>
            <a:r>
              <a:rPr lang="es-AR" altLang="es-AR" sz="1300" i="1" dirty="0" err="1">
                <a:solidFill>
                  <a:srgbClr val="000000"/>
                </a:solidFill>
              </a:rPr>
              <a:t>Biomed</a:t>
            </a:r>
            <a:r>
              <a:rPr lang="es-AR" altLang="es-AR" sz="1300" dirty="0">
                <a:solidFill>
                  <a:srgbClr val="000000"/>
                </a:solidFill>
              </a:rPr>
              <a:t>. </a:t>
            </a:r>
            <a:r>
              <a:rPr lang="es-AR" altLang="es-AR" sz="1300" dirty="0" smtClean="0">
                <a:solidFill>
                  <a:srgbClr val="000000"/>
                </a:solidFill>
              </a:rPr>
              <a:t>2019;32(4</a:t>
            </a:r>
            <a:r>
              <a:rPr lang="es-AR" altLang="es-AR" sz="1300" dirty="0">
                <a:solidFill>
                  <a:srgbClr val="000000"/>
                </a:solidFill>
              </a:rPr>
              <a:t>):e3785</a:t>
            </a:r>
            <a:r>
              <a:rPr lang="es-AR" altLang="es-AR" sz="1300" dirty="0"/>
              <a:t> </a:t>
            </a:r>
            <a:endParaRPr lang="es-AR" altLang="es-AR" sz="1300" dirty="0" smtClean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AR" altLang="es-AR" sz="1300" dirty="0" smtClean="0">
                <a:solidFill>
                  <a:srgbClr val="000000"/>
                </a:solidFill>
              </a:rPr>
              <a:t>Le </a:t>
            </a:r>
            <a:r>
              <a:rPr lang="es-AR" altLang="es-AR" sz="1300" dirty="0" err="1">
                <a:solidFill>
                  <a:srgbClr val="000000"/>
                </a:solidFill>
              </a:rPr>
              <a:t>Bihan</a:t>
            </a:r>
            <a:r>
              <a:rPr lang="es-AR" altLang="es-AR" sz="1300" dirty="0">
                <a:solidFill>
                  <a:srgbClr val="000000"/>
                </a:solidFill>
              </a:rPr>
              <a:t> D, </a:t>
            </a:r>
            <a:r>
              <a:rPr lang="es-AR" altLang="es-AR" sz="1300" dirty="0" err="1">
                <a:solidFill>
                  <a:srgbClr val="000000"/>
                </a:solidFill>
              </a:rPr>
              <a:t>Iima</a:t>
            </a:r>
            <a:r>
              <a:rPr lang="es-AR" altLang="es-AR" sz="1300" dirty="0">
                <a:solidFill>
                  <a:srgbClr val="000000"/>
                </a:solidFill>
              </a:rPr>
              <a:t> M. </a:t>
            </a:r>
            <a:r>
              <a:rPr lang="es-AR" altLang="es-AR" sz="1300" dirty="0" err="1">
                <a:solidFill>
                  <a:srgbClr val="C00000"/>
                </a:solidFill>
              </a:rPr>
              <a:t>Diffusion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smtClean="0">
                <a:solidFill>
                  <a:srgbClr val="C00000"/>
                </a:solidFill>
              </a:rPr>
              <a:t>MRI: </a:t>
            </a:r>
            <a:r>
              <a:rPr lang="es-AR" altLang="es-AR" sz="1300" dirty="0" err="1">
                <a:solidFill>
                  <a:srgbClr val="C00000"/>
                </a:solidFill>
              </a:rPr>
              <a:t>What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Water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Tells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Us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about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Biological</a:t>
            </a:r>
            <a:r>
              <a:rPr lang="es-AR" altLang="es-AR" sz="1300" dirty="0">
                <a:solidFill>
                  <a:srgbClr val="C00000"/>
                </a:solidFill>
              </a:rPr>
              <a:t> </a:t>
            </a:r>
            <a:r>
              <a:rPr lang="es-AR" altLang="es-AR" sz="1300" dirty="0" err="1">
                <a:solidFill>
                  <a:srgbClr val="C00000"/>
                </a:solidFill>
              </a:rPr>
              <a:t>Tissues</a:t>
            </a:r>
            <a:r>
              <a:rPr lang="es-AR" altLang="es-AR" sz="1300" dirty="0">
                <a:solidFill>
                  <a:srgbClr val="000000"/>
                </a:solidFill>
              </a:rPr>
              <a:t>. </a:t>
            </a:r>
            <a:r>
              <a:rPr lang="es-AR" altLang="es-AR" sz="1300" i="1" dirty="0" err="1">
                <a:solidFill>
                  <a:srgbClr val="000000"/>
                </a:solidFill>
              </a:rPr>
              <a:t>PLoS</a:t>
            </a:r>
            <a:r>
              <a:rPr lang="es-AR" altLang="es-AR" sz="1300" i="1" dirty="0">
                <a:solidFill>
                  <a:srgbClr val="000000"/>
                </a:solidFill>
              </a:rPr>
              <a:t> Biol</a:t>
            </a:r>
            <a:r>
              <a:rPr lang="es-AR" altLang="es-AR" sz="1300" dirty="0">
                <a:solidFill>
                  <a:srgbClr val="000000"/>
                </a:solidFill>
              </a:rPr>
              <a:t>. 2015 Jul 23;13(7):</a:t>
            </a:r>
            <a:r>
              <a:rPr lang="es-AR" altLang="es-AR" sz="1300" dirty="0" smtClean="0">
                <a:solidFill>
                  <a:srgbClr val="000000"/>
                </a:solidFill>
              </a:rPr>
              <a:t>e1002203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hlinkClick r:id="rId6"/>
              </a:rPr>
              <a:t>Microstructural </a:t>
            </a:r>
            <a:r>
              <a:rPr lang="it-IT" sz="1400">
                <a:hlinkClick r:id="rId6"/>
              </a:rPr>
              <a:t>imaging </a:t>
            </a:r>
            <a:endParaRPr lang="it-IT" altLang="es-AR" sz="1300" dirty="0" smtClean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altLang="es-AR" sz="1300" dirty="0" smtClean="0">
                <a:solidFill>
                  <a:srgbClr val="000000"/>
                </a:solidFill>
              </a:rPr>
              <a:t>...</a:t>
            </a:r>
            <a:endParaRPr lang="it-IT" altLang="it-IT" sz="1300" dirty="0" smtClean="0">
              <a:hlinkClick r:id="rId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sz="1300" dirty="0" smtClean="0">
                <a:hlinkClick r:id="rId7"/>
              </a:rPr>
              <a:t>http</a:t>
            </a:r>
            <a:r>
              <a:rPr lang="it-IT" altLang="it-IT" sz="1300" dirty="0">
                <a:hlinkClick r:id="rId7"/>
              </a:rPr>
              <a:t>://www.ncbi.nlm.nih.gov/pmc/?term=diffusion+mri+review</a:t>
            </a:r>
            <a:r>
              <a:rPr lang="it-IT" altLang="it-IT" sz="1300" dirty="0"/>
              <a:t> </a:t>
            </a:r>
          </a:p>
          <a:p>
            <a:endParaRPr lang="es-AR" sz="1300" dirty="0" smtClean="0">
              <a:hlinkClick r:id="rId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86" y="984569"/>
            <a:ext cx="23756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.</a:t>
            </a:r>
            <a:r>
              <a:rPr kumimoji="0" lang="es-AR" altLang="es-A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402050" y="1270915"/>
            <a:ext cx="22899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Image </a:t>
            </a:r>
            <a:r>
              <a:rPr lang="it-IT" dirty="0"/>
              <a:t>&amp; Contrast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3927" y="1600200"/>
            <a:ext cx="2087562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NMR Signal </a:t>
            </a:r>
            <a:r>
              <a:rPr lang="it-IT" dirty="0"/>
              <a:t>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4734" y="1981200"/>
            <a:ext cx="19022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Spatial encoding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gradients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Pulse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sequences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489" y="2260600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23135" y="1608843"/>
            <a:ext cx="20891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Safety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2293203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9229" y="4490151"/>
            <a:ext cx="230505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Structural MRI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33872" y="4534491"/>
            <a:ext cx="2129128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Functional MRI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2707876" y="3087462"/>
            <a:ext cx="792658" cy="53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81343" y="4238885"/>
            <a:ext cx="792162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554574" y="2740376"/>
            <a:ext cx="11093" cy="858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64163" y="4221163"/>
            <a:ext cx="818923" cy="47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402050" y="4923500"/>
            <a:ext cx="23050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Diffusion MRI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5255991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applications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65668" y="4191000"/>
            <a:ext cx="6332" cy="42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20514" y="3012107"/>
            <a:ext cx="589728" cy="369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198" y="5686672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05247" y="5326714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Pre-processing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8600" y="1092847"/>
            <a:ext cx="8610600" cy="206186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ounded Rectangle 2"/>
          <p:cNvSpPr/>
          <p:nvPr/>
        </p:nvSpPr>
        <p:spPr>
          <a:xfrm rot="20837969">
            <a:off x="63674" y="987989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1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5087" y="4368124"/>
            <a:ext cx="2930383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ounded Rectangle 31"/>
          <p:cNvSpPr/>
          <p:nvPr/>
        </p:nvSpPr>
        <p:spPr>
          <a:xfrm rot="20837969">
            <a:off x="77029" y="3887187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2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24200" y="4724400"/>
            <a:ext cx="2905704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ounded Rectangle 33"/>
          <p:cNvSpPr/>
          <p:nvPr/>
        </p:nvSpPr>
        <p:spPr>
          <a:xfrm>
            <a:off x="3830674" y="441960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3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05246" y="4397384"/>
            <a:ext cx="2888107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ounded Rectangle 35"/>
          <p:cNvSpPr/>
          <p:nvPr/>
        </p:nvSpPr>
        <p:spPr>
          <a:xfrm rot="563705">
            <a:off x="7616791" y="392501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4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Concept map for lectures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8158" y="791545"/>
            <a:ext cx="8973442" cy="2431353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angle 38"/>
          <p:cNvSpPr/>
          <p:nvPr/>
        </p:nvSpPr>
        <p:spPr>
          <a:xfrm>
            <a:off x="6115593" y="3733800"/>
            <a:ext cx="3014953" cy="2895599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angle 40"/>
          <p:cNvSpPr/>
          <p:nvPr/>
        </p:nvSpPr>
        <p:spPr>
          <a:xfrm>
            <a:off x="18158" y="3764439"/>
            <a:ext cx="3020351" cy="2864961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Picture 2" descr="http://www.wired.com/wp-content/uploads/2014/07/brain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6722" r="5535" b="10093"/>
          <a:stretch/>
        </p:blipFill>
        <p:spPr bwMode="auto">
          <a:xfrm>
            <a:off x="3213648" y="3241116"/>
            <a:ext cx="1322047" cy="10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isultati immagini per cartoon  mri sca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10" y="3250592"/>
            <a:ext cx="1337386" cy="1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11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1274450"/>
            <a:ext cx="1028864" cy="7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95" y="1361865"/>
            <a:ext cx="769907" cy="46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1;p17"/>
          <p:cNvPicPr preferRelativeResize="0"/>
          <p:nvPr/>
        </p:nvPicPr>
        <p:blipFill rotWithShape="1">
          <a:blip r:embed="rId4">
            <a:alphaModFix/>
          </a:blip>
          <a:srcRect t="2607" b="1890"/>
          <a:stretch/>
        </p:blipFill>
        <p:spPr>
          <a:xfrm>
            <a:off x="6544457" y="990600"/>
            <a:ext cx="2375214" cy="141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16;p17" descr="A picture containing colorful, indoor, clothing, sitting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823739" y="4779731"/>
            <a:ext cx="1066569" cy="102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20;p17"/>
          <p:cNvPicPr preferRelativeResize="0"/>
          <p:nvPr/>
        </p:nvPicPr>
        <p:blipFill rotWithShape="1">
          <a:blip r:embed="rId6">
            <a:alphaModFix/>
          </a:blip>
          <a:srcRect b="2229"/>
          <a:stretch/>
        </p:blipFill>
        <p:spPr>
          <a:xfrm>
            <a:off x="3850692" y="2818183"/>
            <a:ext cx="1525704" cy="97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9166" y="5756462"/>
            <a:ext cx="784534" cy="80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1320" y="5490922"/>
            <a:ext cx="828572" cy="745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2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55384" y="2971800"/>
            <a:ext cx="702216" cy="9462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128;p17"/>
          <p:cNvGrpSpPr/>
          <p:nvPr/>
        </p:nvGrpSpPr>
        <p:grpSpPr>
          <a:xfrm>
            <a:off x="6354693" y="3392227"/>
            <a:ext cx="2723514" cy="2381991"/>
            <a:chOff x="6908800" y="3583562"/>
            <a:chExt cx="1874486" cy="1493061"/>
          </a:xfrm>
        </p:grpSpPr>
        <p:pic>
          <p:nvPicPr>
            <p:cNvPr id="30" name="Google Shape;129;p17"/>
            <p:cNvPicPr preferRelativeResize="0"/>
            <p:nvPr/>
          </p:nvPicPr>
          <p:blipFill rotWithShape="1">
            <a:blip r:embed="rId10">
              <a:alphaModFix/>
            </a:blip>
            <a:srcRect l="56935" t="50973" b="24591"/>
            <a:stretch/>
          </p:blipFill>
          <p:spPr>
            <a:xfrm>
              <a:off x="6990413" y="3583562"/>
              <a:ext cx="1792874" cy="72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30;p17"/>
            <p:cNvPicPr preferRelativeResize="0"/>
            <p:nvPr/>
          </p:nvPicPr>
          <p:blipFill rotWithShape="1">
            <a:blip r:embed="rId11">
              <a:alphaModFix/>
            </a:blip>
            <a:srcRect l="42192" t="41284" r="45242" b="36849"/>
            <a:stretch/>
          </p:blipFill>
          <p:spPr>
            <a:xfrm rot="10800000">
              <a:off x="7975700" y="4291877"/>
              <a:ext cx="662425" cy="73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131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>
              <a:off x="6908800" y="4237074"/>
              <a:ext cx="794775" cy="8395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" name="Google Shape;132;p17"/>
          <p:cNvCxnSpPr/>
          <p:nvPr/>
        </p:nvCxnSpPr>
        <p:spPr>
          <a:xfrm flipH="1" flipV="1">
            <a:off x="5773300" y="4992447"/>
            <a:ext cx="475100" cy="4979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4" name="Google Shape;134;p17"/>
          <p:cNvGrpSpPr/>
          <p:nvPr/>
        </p:nvGrpSpPr>
        <p:grpSpPr>
          <a:xfrm>
            <a:off x="2429137" y="1219200"/>
            <a:ext cx="3298022" cy="875215"/>
            <a:chOff x="2481787" y="886550"/>
            <a:chExt cx="3298022" cy="875215"/>
          </a:xfrm>
        </p:grpSpPr>
        <p:grpSp>
          <p:nvGrpSpPr>
            <p:cNvPr id="35" name="Google Shape;135;p17"/>
            <p:cNvGrpSpPr/>
            <p:nvPr/>
          </p:nvGrpSpPr>
          <p:grpSpPr>
            <a:xfrm>
              <a:off x="3266344" y="886550"/>
              <a:ext cx="2513465" cy="875215"/>
              <a:chOff x="3939300" y="129290"/>
              <a:chExt cx="4080300" cy="1301048"/>
            </a:xfrm>
          </p:grpSpPr>
          <p:cxnSp>
            <p:nvCxnSpPr>
              <p:cNvPr id="37" name="Google Shape;136;p17"/>
              <p:cNvCxnSpPr/>
              <p:nvPr/>
            </p:nvCxnSpPr>
            <p:spPr>
              <a:xfrm>
                <a:off x="3939300" y="1055400"/>
                <a:ext cx="4080300" cy="6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69138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137;p17"/>
              <p:cNvSpPr/>
              <p:nvPr/>
            </p:nvSpPr>
            <p:spPr>
              <a:xfrm>
                <a:off x="4009750" y="844000"/>
                <a:ext cx="172800" cy="371400"/>
              </a:xfrm>
              <a:prstGeom prst="rect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Google Shape;138;p17"/>
              <p:cNvSpPr/>
              <p:nvPr/>
            </p:nvSpPr>
            <p:spPr>
              <a:xfrm>
                <a:off x="5629000" y="690913"/>
                <a:ext cx="172800" cy="704100"/>
              </a:xfrm>
              <a:prstGeom prst="rect">
                <a:avLst/>
              </a:prstGeom>
              <a:solidFill>
                <a:srgbClr val="E6913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Google Shape;139;p17"/>
              <p:cNvSpPr/>
              <p:nvPr/>
            </p:nvSpPr>
            <p:spPr>
              <a:xfrm>
                <a:off x="4671138" y="566300"/>
                <a:ext cx="604500" cy="445800"/>
              </a:xfrm>
              <a:prstGeom prst="trapezoid">
                <a:avLst>
                  <a:gd name="adj" fmla="val 25000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Google Shape;140;p17"/>
              <p:cNvSpPr/>
              <p:nvPr/>
            </p:nvSpPr>
            <p:spPr>
              <a:xfrm>
                <a:off x="6083750" y="587800"/>
                <a:ext cx="604500" cy="445800"/>
              </a:xfrm>
              <a:prstGeom prst="trapezoid">
                <a:avLst>
                  <a:gd name="adj" fmla="val 25000"/>
                </a:avLst>
              </a:prstGeom>
              <a:solidFill>
                <a:srgbClr val="8E7CC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Google Shape;141;p17"/>
              <p:cNvSpPr/>
              <p:nvPr/>
            </p:nvSpPr>
            <p:spPr>
              <a:xfrm>
                <a:off x="7085650" y="652613"/>
                <a:ext cx="933947" cy="659173"/>
              </a:xfrm>
              <a:custGeom>
                <a:avLst/>
                <a:gdLst/>
                <a:ahLst/>
                <a:cxnLst/>
                <a:rect l="l" t="t" r="r" b="b"/>
                <a:pathLst>
                  <a:path w="43044" h="38475" extrusionOk="0">
                    <a:moveTo>
                      <a:pt x="0" y="21105"/>
                    </a:moveTo>
                    <a:cubicBezTo>
                      <a:pt x="1068" y="20977"/>
                      <a:pt x="4953" y="19568"/>
                      <a:pt x="6405" y="20337"/>
                    </a:cubicBezTo>
                    <a:cubicBezTo>
                      <a:pt x="7857" y="21106"/>
                      <a:pt x="8241" y="26230"/>
                      <a:pt x="8711" y="25717"/>
                    </a:cubicBezTo>
                    <a:cubicBezTo>
                      <a:pt x="9181" y="25205"/>
                      <a:pt x="8497" y="17177"/>
                      <a:pt x="9223" y="17262"/>
                    </a:cubicBezTo>
                    <a:cubicBezTo>
                      <a:pt x="9949" y="17348"/>
                      <a:pt x="12597" y="27298"/>
                      <a:pt x="13067" y="26230"/>
                    </a:cubicBezTo>
                    <a:cubicBezTo>
                      <a:pt x="13537" y="25163"/>
                      <a:pt x="11572" y="10387"/>
                      <a:pt x="12042" y="10857"/>
                    </a:cubicBezTo>
                    <a:cubicBezTo>
                      <a:pt x="12512" y="11327"/>
                      <a:pt x="15202" y="30116"/>
                      <a:pt x="15885" y="29048"/>
                    </a:cubicBezTo>
                    <a:cubicBezTo>
                      <a:pt x="16568" y="27980"/>
                      <a:pt x="15415" y="3298"/>
                      <a:pt x="16141" y="4451"/>
                    </a:cubicBezTo>
                    <a:cubicBezTo>
                      <a:pt x="16867" y="5604"/>
                      <a:pt x="19472" y="36692"/>
                      <a:pt x="20241" y="35966"/>
                    </a:cubicBezTo>
                    <a:cubicBezTo>
                      <a:pt x="21010" y="35240"/>
                      <a:pt x="20070" y="-288"/>
                      <a:pt x="20753" y="96"/>
                    </a:cubicBezTo>
                    <a:cubicBezTo>
                      <a:pt x="21436" y="480"/>
                      <a:pt x="23529" y="37461"/>
                      <a:pt x="24340" y="38272"/>
                    </a:cubicBezTo>
                    <a:cubicBezTo>
                      <a:pt x="25151" y="39083"/>
                      <a:pt x="24852" y="6416"/>
                      <a:pt x="25621" y="4964"/>
                    </a:cubicBezTo>
                    <a:cubicBezTo>
                      <a:pt x="26390" y="3512"/>
                      <a:pt x="28141" y="28151"/>
                      <a:pt x="28952" y="29560"/>
                    </a:cubicBezTo>
                    <a:cubicBezTo>
                      <a:pt x="29763" y="30969"/>
                      <a:pt x="29763" y="14017"/>
                      <a:pt x="30489" y="13419"/>
                    </a:cubicBezTo>
                    <a:cubicBezTo>
                      <a:pt x="31215" y="12821"/>
                      <a:pt x="32581" y="25503"/>
                      <a:pt x="33307" y="25973"/>
                    </a:cubicBezTo>
                    <a:cubicBezTo>
                      <a:pt x="34033" y="26443"/>
                      <a:pt x="34333" y="17091"/>
                      <a:pt x="34845" y="16237"/>
                    </a:cubicBezTo>
                    <a:cubicBezTo>
                      <a:pt x="35358" y="15383"/>
                      <a:pt x="35998" y="19184"/>
                      <a:pt x="36382" y="20849"/>
                    </a:cubicBezTo>
                    <a:cubicBezTo>
                      <a:pt x="36766" y="22515"/>
                      <a:pt x="36895" y="26230"/>
                      <a:pt x="37151" y="26230"/>
                    </a:cubicBezTo>
                    <a:cubicBezTo>
                      <a:pt x="37407" y="26230"/>
                      <a:pt x="36937" y="21447"/>
                      <a:pt x="37919" y="20849"/>
                    </a:cubicBezTo>
                    <a:cubicBezTo>
                      <a:pt x="38901" y="20251"/>
                      <a:pt x="42190" y="22344"/>
                      <a:pt x="43044" y="22643"/>
                    </a:cubicBezTo>
                  </a:path>
                </a:pathLst>
              </a:custGeom>
              <a:noFill/>
              <a:ln w="28575" cap="flat" cmpd="sng">
                <a:solidFill>
                  <a:srgbClr val="E691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3" name="Google Shape;142;p17"/>
              <p:cNvSpPr txBox="1"/>
              <p:nvPr/>
            </p:nvSpPr>
            <p:spPr>
              <a:xfrm>
                <a:off x="4804450" y="1058938"/>
                <a:ext cx="281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endParaRPr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Google Shape;143;p17"/>
              <p:cNvSpPr txBox="1"/>
              <p:nvPr/>
            </p:nvSpPr>
            <p:spPr>
              <a:xfrm>
                <a:off x="3939319" y="253308"/>
                <a:ext cx="865130" cy="43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90°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Google Shape;144;p17"/>
              <p:cNvSpPr txBox="1"/>
              <p:nvPr/>
            </p:nvSpPr>
            <p:spPr>
              <a:xfrm>
                <a:off x="5262144" y="129290"/>
                <a:ext cx="1005899" cy="430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180°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6" name="Google Shape;145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481787" y="886550"/>
              <a:ext cx="784575" cy="7845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" name="Google Shape;146;p17"/>
          <p:cNvCxnSpPr/>
          <p:nvPr/>
        </p:nvCxnSpPr>
        <p:spPr>
          <a:xfrm>
            <a:off x="1676400" y="1601550"/>
            <a:ext cx="676500" cy="9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" name="Google Shape;147;p17"/>
          <p:cNvCxnSpPr/>
          <p:nvPr/>
        </p:nvCxnSpPr>
        <p:spPr>
          <a:xfrm>
            <a:off x="7732064" y="2486498"/>
            <a:ext cx="0" cy="549177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" name="Group 1"/>
          <p:cNvGrpSpPr/>
          <p:nvPr/>
        </p:nvGrpSpPr>
        <p:grpSpPr>
          <a:xfrm>
            <a:off x="5108302" y="4247888"/>
            <a:ext cx="530498" cy="1401514"/>
            <a:chOff x="4675941" y="4330636"/>
            <a:chExt cx="652935" cy="1626769"/>
          </a:xfrm>
        </p:grpSpPr>
        <p:pic>
          <p:nvPicPr>
            <p:cNvPr id="21" name="Google Shape;118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07120" y="4908499"/>
              <a:ext cx="550680" cy="495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10;p17"/>
            <p:cNvSpPr/>
            <p:nvPr/>
          </p:nvSpPr>
          <p:spPr>
            <a:xfrm rot="2889622">
              <a:off x="4985094" y="4815922"/>
              <a:ext cx="34630" cy="652935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112;p17"/>
            <p:cNvSpPr/>
            <p:nvPr/>
          </p:nvSpPr>
          <p:spPr>
            <a:xfrm rot="1948272">
              <a:off x="4984886" y="4848038"/>
              <a:ext cx="35204" cy="607071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113;p17"/>
            <p:cNvSpPr/>
            <p:nvPr/>
          </p:nvSpPr>
          <p:spPr>
            <a:xfrm>
              <a:off x="4713011" y="4881307"/>
              <a:ext cx="573000" cy="531900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20" name="Google Shape;117;p17"/>
            <p:cNvPicPr preferRelativeResize="0"/>
            <p:nvPr/>
          </p:nvPicPr>
          <p:blipFill rotWithShape="1">
            <a:blip r:embed="rId15">
              <a:alphaModFix/>
            </a:blip>
            <a:srcRect l="17146" t="4031" r="8304" b="12495"/>
            <a:stretch/>
          </p:blipFill>
          <p:spPr>
            <a:xfrm>
              <a:off x="4736233" y="5488039"/>
              <a:ext cx="547958" cy="469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119;p17"/>
            <p:cNvSpPr/>
            <p:nvPr/>
          </p:nvSpPr>
          <p:spPr>
            <a:xfrm rot="2514434">
              <a:off x="4927320" y="4330636"/>
              <a:ext cx="115870" cy="510338"/>
            </a:xfrm>
            <a:prstGeom prst="ellipse">
              <a:avLst/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148;p17"/>
            <p:cNvSpPr/>
            <p:nvPr/>
          </p:nvSpPr>
          <p:spPr>
            <a:xfrm rot="-1479829">
              <a:off x="4969660" y="4896350"/>
              <a:ext cx="32351" cy="536968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49;p17"/>
            <p:cNvSpPr/>
            <p:nvPr/>
          </p:nvSpPr>
          <p:spPr>
            <a:xfrm rot="-3597518">
              <a:off x="4980799" y="4881994"/>
              <a:ext cx="28764" cy="608968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 flipH="1">
            <a:off x="4416616" y="5104521"/>
            <a:ext cx="215655" cy="5583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98543" y="5104521"/>
            <a:ext cx="686866" cy="3089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3213694" y="4272676"/>
            <a:ext cx="1210629" cy="65170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519588" y="3999031"/>
            <a:ext cx="128612" cy="84426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602278" y="6245423"/>
            <a:ext cx="361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accent4">
                    <a:lumMod val="75000"/>
                  </a:schemeClr>
                </a:solidFill>
              </a:rPr>
              <a:t>Modified from Viviana </a:t>
            </a:r>
            <a:r>
              <a:rPr lang="en-US" sz="1400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sz="1400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sz="1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26" name="Picture 2" descr="Fig 3: Quality of fit for two voxels: one with low Îº, the other high Îº. Results from Delta in dotted lines; Watson in dashed lines. Data in scattered points. G denotes the gradient direction and n the mean fiber orientation.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0" t="57307" r="31799" b="10559"/>
          <a:stretch/>
        </p:blipFill>
        <p:spPr bwMode="auto">
          <a:xfrm>
            <a:off x="1826572" y="3548365"/>
            <a:ext cx="1052655" cy="80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5029199" y="4191000"/>
            <a:ext cx="697957" cy="1624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2" name="Google Shape;146;p17"/>
          <p:cNvCxnSpPr/>
          <p:nvPr/>
        </p:nvCxnSpPr>
        <p:spPr>
          <a:xfrm>
            <a:off x="5943600" y="1742895"/>
            <a:ext cx="517313" cy="9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2" name="Straight Arrow Connector 81"/>
          <p:cNvCxnSpPr/>
          <p:nvPr/>
        </p:nvCxnSpPr>
        <p:spPr>
          <a:xfrm flipH="1">
            <a:off x="3442577" y="5010974"/>
            <a:ext cx="98174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1115064" y="4701537"/>
            <a:ext cx="737408" cy="25361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746626" y="4023207"/>
            <a:ext cx="760758" cy="81298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78999" y="4611469"/>
            <a:ext cx="844334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 smtClean="0"/>
              <a:t>So </a:t>
            </a:r>
          </a:p>
          <a:p>
            <a:pPr algn="ctr"/>
            <a:r>
              <a:rPr lang="it-IT" sz="2000" b="1" dirty="0"/>
              <a:t>w</a:t>
            </a:r>
            <a:r>
              <a:rPr lang="it-IT" sz="2000" b="1" dirty="0" smtClean="0"/>
              <a:t>hat?</a:t>
            </a:r>
            <a:endParaRPr lang="it-IT" sz="20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42037" y="2775675"/>
            <a:ext cx="71535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/>
              <a:t>?</a:t>
            </a:r>
            <a:endParaRPr lang="it-IT" sz="3200" b="1" dirty="0"/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559083" y="3607370"/>
            <a:ext cx="8548" cy="74913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612775" y="2049418"/>
            <a:ext cx="320291" cy="5357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2"/>
          <p:cNvSpPr/>
          <p:nvPr/>
        </p:nvSpPr>
        <p:spPr>
          <a:xfrm>
            <a:off x="0" y="-5169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Diffusion MRI overview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662136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Oval 2"/>
          <p:cNvSpPr/>
          <p:nvPr/>
        </p:nvSpPr>
        <p:spPr>
          <a:xfrm rot="20926206">
            <a:off x="1318756" y="2789777"/>
            <a:ext cx="4530395" cy="15735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7" name="Oval 66"/>
          <p:cNvSpPr/>
          <p:nvPr/>
        </p:nvSpPr>
        <p:spPr>
          <a:xfrm rot="1084850">
            <a:off x="1648058" y="5050486"/>
            <a:ext cx="3612018" cy="141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TextBox 6"/>
          <p:cNvSpPr txBox="1"/>
          <p:nvPr/>
        </p:nvSpPr>
        <p:spPr>
          <a:xfrm rot="20340896">
            <a:off x="1460850" y="2864869"/>
            <a:ext cx="1573188" cy="369332"/>
          </a:xfrm>
          <a:prstGeom prst="rect">
            <a:avLst/>
          </a:prstGeom>
          <a:solidFill>
            <a:schemeClr val="bg1"/>
          </a:solidFill>
          <a:ln>
            <a:solidFill>
              <a:srgbClr val="385D8A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microstructure</a:t>
            </a:r>
            <a:endParaRPr lang="es-AR" dirty="0"/>
          </a:p>
        </p:txBody>
      </p:sp>
      <p:sp>
        <p:nvSpPr>
          <p:cNvPr id="68" name="TextBox 67"/>
          <p:cNvSpPr txBox="1"/>
          <p:nvPr/>
        </p:nvSpPr>
        <p:spPr>
          <a:xfrm rot="1760930">
            <a:off x="1410581" y="5787967"/>
            <a:ext cx="1327286" cy="369332"/>
          </a:xfrm>
          <a:prstGeom prst="rect">
            <a:avLst/>
          </a:prstGeom>
          <a:solidFill>
            <a:schemeClr val="bg1"/>
          </a:solidFill>
          <a:ln>
            <a:solidFill>
              <a:srgbClr val="385D8A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connectivity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0145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3" grpId="0" animBg="1"/>
      <p:bldP spid="3" grpId="0" animBg="1"/>
      <p:bldP spid="67" grpId="0" animBg="1"/>
      <p:bldP spid="7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"/>
          <a:stretch>
            <a:fillRect/>
          </a:stretch>
        </p:blipFill>
        <p:spPr bwMode="auto">
          <a:xfrm>
            <a:off x="3541914" y="868037"/>
            <a:ext cx="5616575" cy="574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contrast: based on gradients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200" y="1856157"/>
            <a:ext cx="3859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Gradient along x-axis</a:t>
            </a:r>
          </a:p>
          <a:p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Two spatial-encoding possibilities for the magnetization:</a:t>
            </a:r>
          </a:p>
          <a:p>
            <a:endParaRPr lang="it-IT" dirty="0" smtClean="0"/>
          </a:p>
          <a:p>
            <a:pPr marL="538163" indent="-285750">
              <a:buFontTx/>
              <a:buChar char="-"/>
            </a:pPr>
            <a:r>
              <a:rPr lang="it-IT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Phase changes along x-axis</a:t>
            </a:r>
          </a:p>
          <a:p>
            <a:pPr marL="538163" indent="-285750">
              <a:buFontTx/>
              <a:buChar char="-"/>
            </a:pPr>
            <a:r>
              <a:rPr lang="it-IT" b="1" dirty="0" smtClean="0">
                <a:solidFill>
                  <a:schemeClr val="accent3">
                    <a:lumMod val="50000"/>
                  </a:schemeClr>
                </a:solidFill>
              </a:rPr>
              <a:t>Frequency changes along x-axix</a:t>
            </a:r>
            <a:endParaRPr lang="es-A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935465" y="3200400"/>
            <a:ext cx="488516" cy="152400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35465" y="3643291"/>
            <a:ext cx="488516" cy="122401"/>
          </a:xfrm>
          <a:prstGeom prst="straightConnector1">
            <a:avLst/>
          </a:prstGeom>
          <a:ln w="28575">
            <a:solidFill>
              <a:srgbClr val="9BB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3395" y="1025569"/>
            <a:ext cx="181171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b="1" dirty="0" smtClean="0">
                <a:solidFill>
                  <a:srgbClr val="C00000"/>
                </a:solidFill>
              </a:rPr>
              <a:t>REMINDER</a:t>
            </a:r>
            <a:endParaRPr lang="es-A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397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676" y="2235288"/>
            <a:ext cx="996375" cy="83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5"/>
          <p:cNvGrpSpPr/>
          <p:nvPr/>
        </p:nvGrpSpPr>
        <p:grpSpPr>
          <a:xfrm>
            <a:off x="3916151" y="2103437"/>
            <a:ext cx="4015423" cy="1443527"/>
            <a:chOff x="3939300" y="253300"/>
            <a:chExt cx="4080300" cy="1528350"/>
          </a:xfrm>
        </p:grpSpPr>
        <p:cxnSp>
          <p:nvCxnSpPr>
            <p:cNvPr id="309" name="Google Shape;309;p25"/>
            <p:cNvCxnSpPr/>
            <p:nvPr/>
          </p:nvCxnSpPr>
          <p:spPr>
            <a:xfrm>
              <a:off x="3939300" y="1055400"/>
              <a:ext cx="4080300" cy="6300"/>
            </a:xfrm>
            <a:prstGeom prst="straightConnector1">
              <a:avLst/>
            </a:prstGeom>
            <a:noFill/>
            <a:ln w="19050" cap="flat" cmpd="sng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10" name="Google Shape;310;p25"/>
            <p:cNvSpPr/>
            <p:nvPr/>
          </p:nvSpPr>
          <p:spPr>
            <a:xfrm>
              <a:off x="4009750" y="844000"/>
              <a:ext cx="172800" cy="3714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5629000" y="690913"/>
              <a:ext cx="172800" cy="704100"/>
            </a:xfrm>
            <a:prstGeom prst="rect">
              <a:avLst/>
            </a:prstGeom>
            <a:solidFill>
              <a:srgbClr val="E6913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4671138" y="5663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 err="1">
                  <a:solidFill>
                    <a:schemeClr val="tx1"/>
                  </a:solidFill>
                </a:rPr>
                <a:t>gy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6083750" y="587800"/>
              <a:ext cx="604500" cy="445800"/>
            </a:xfrm>
            <a:prstGeom prst="trapezoid">
              <a:avLst>
                <a:gd name="adj" fmla="val 25000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 err="1">
                  <a:solidFill>
                    <a:schemeClr val="tx1"/>
                  </a:solidFill>
                </a:rPr>
                <a:t>gy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14" name="Google Shape;314;p25"/>
            <p:cNvCxnSpPr/>
            <p:nvPr/>
          </p:nvCxnSpPr>
          <p:spPr>
            <a:xfrm flipH="1">
              <a:off x="4687450" y="1165600"/>
              <a:ext cx="550800" cy="6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15" name="Google Shape;315;p25"/>
            <p:cNvCxnSpPr/>
            <p:nvPr/>
          </p:nvCxnSpPr>
          <p:spPr>
            <a:xfrm rot="10800000">
              <a:off x="4547975" y="1445825"/>
              <a:ext cx="1524300" cy="3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16" name="Google Shape;316;p25"/>
            <p:cNvCxnSpPr/>
            <p:nvPr/>
          </p:nvCxnSpPr>
          <p:spPr>
            <a:xfrm>
              <a:off x="4597725" y="581400"/>
              <a:ext cx="0" cy="474000"/>
            </a:xfrm>
            <a:prstGeom prst="straightConnector1">
              <a:avLst/>
            </a:prstGeom>
            <a:noFill/>
            <a:ln w="9525" cap="flat" cmpd="sng">
              <a:solidFill>
                <a:srgbClr val="E69138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sp>
          <p:nvSpPr>
            <p:cNvPr id="317" name="Google Shape;317;p25"/>
            <p:cNvSpPr/>
            <p:nvPr/>
          </p:nvSpPr>
          <p:spPr>
            <a:xfrm>
              <a:off x="7085650" y="652613"/>
              <a:ext cx="933947" cy="659173"/>
            </a:xfrm>
            <a:custGeom>
              <a:avLst/>
              <a:gdLst/>
              <a:ahLst/>
              <a:cxnLst/>
              <a:rect l="l" t="t" r="r" b="b"/>
              <a:pathLst>
                <a:path w="43044" h="38475" extrusionOk="0">
                  <a:moveTo>
                    <a:pt x="0" y="21105"/>
                  </a:moveTo>
                  <a:cubicBezTo>
                    <a:pt x="1068" y="20977"/>
                    <a:pt x="4953" y="19568"/>
                    <a:pt x="6405" y="20337"/>
                  </a:cubicBezTo>
                  <a:cubicBezTo>
                    <a:pt x="7857" y="21106"/>
                    <a:pt x="8241" y="26230"/>
                    <a:pt x="8711" y="25717"/>
                  </a:cubicBezTo>
                  <a:cubicBezTo>
                    <a:pt x="9181" y="25205"/>
                    <a:pt x="8497" y="17177"/>
                    <a:pt x="9223" y="17262"/>
                  </a:cubicBezTo>
                  <a:cubicBezTo>
                    <a:pt x="9949" y="17348"/>
                    <a:pt x="12597" y="27298"/>
                    <a:pt x="13067" y="26230"/>
                  </a:cubicBezTo>
                  <a:cubicBezTo>
                    <a:pt x="13537" y="25163"/>
                    <a:pt x="11572" y="10387"/>
                    <a:pt x="12042" y="10857"/>
                  </a:cubicBezTo>
                  <a:cubicBezTo>
                    <a:pt x="12512" y="11327"/>
                    <a:pt x="15202" y="30116"/>
                    <a:pt x="15885" y="29048"/>
                  </a:cubicBezTo>
                  <a:cubicBezTo>
                    <a:pt x="16568" y="27980"/>
                    <a:pt x="15415" y="3298"/>
                    <a:pt x="16141" y="4451"/>
                  </a:cubicBezTo>
                  <a:cubicBezTo>
                    <a:pt x="16867" y="5604"/>
                    <a:pt x="19472" y="36692"/>
                    <a:pt x="20241" y="35966"/>
                  </a:cubicBezTo>
                  <a:cubicBezTo>
                    <a:pt x="21010" y="35240"/>
                    <a:pt x="20070" y="-288"/>
                    <a:pt x="20753" y="96"/>
                  </a:cubicBezTo>
                  <a:cubicBezTo>
                    <a:pt x="21436" y="480"/>
                    <a:pt x="23529" y="37461"/>
                    <a:pt x="24340" y="38272"/>
                  </a:cubicBezTo>
                  <a:cubicBezTo>
                    <a:pt x="25151" y="39083"/>
                    <a:pt x="24852" y="6416"/>
                    <a:pt x="25621" y="4964"/>
                  </a:cubicBezTo>
                  <a:cubicBezTo>
                    <a:pt x="26390" y="3512"/>
                    <a:pt x="28141" y="28151"/>
                    <a:pt x="28952" y="29560"/>
                  </a:cubicBezTo>
                  <a:cubicBezTo>
                    <a:pt x="29763" y="30969"/>
                    <a:pt x="29763" y="14017"/>
                    <a:pt x="30489" y="13419"/>
                  </a:cubicBezTo>
                  <a:cubicBezTo>
                    <a:pt x="31215" y="12821"/>
                    <a:pt x="32581" y="25503"/>
                    <a:pt x="33307" y="25973"/>
                  </a:cubicBezTo>
                  <a:cubicBezTo>
                    <a:pt x="34033" y="26443"/>
                    <a:pt x="34333" y="17091"/>
                    <a:pt x="34845" y="16237"/>
                  </a:cubicBezTo>
                  <a:cubicBezTo>
                    <a:pt x="35358" y="15383"/>
                    <a:pt x="35998" y="19184"/>
                    <a:pt x="36382" y="20849"/>
                  </a:cubicBezTo>
                  <a:cubicBezTo>
                    <a:pt x="36766" y="22515"/>
                    <a:pt x="36895" y="26230"/>
                    <a:pt x="37151" y="26230"/>
                  </a:cubicBezTo>
                  <a:cubicBezTo>
                    <a:pt x="37407" y="26230"/>
                    <a:pt x="36937" y="21447"/>
                    <a:pt x="37919" y="20849"/>
                  </a:cubicBezTo>
                  <a:cubicBezTo>
                    <a:pt x="38901" y="20251"/>
                    <a:pt x="42190" y="22344"/>
                    <a:pt x="43044" y="22643"/>
                  </a:cubicBezTo>
                </a:path>
              </a:pathLst>
            </a:cu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8" name="Google Shape;318;p25"/>
            <p:cNvSpPr txBox="1"/>
            <p:nvPr/>
          </p:nvSpPr>
          <p:spPr>
            <a:xfrm>
              <a:off x="3939300" y="253300"/>
              <a:ext cx="5508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</a:rPr>
                <a:t>90°</a:t>
              </a:r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19" name="Google Shape;319;p25"/>
            <p:cNvSpPr txBox="1"/>
            <p:nvPr/>
          </p:nvSpPr>
          <p:spPr>
            <a:xfrm>
              <a:off x="5456675" y="253300"/>
              <a:ext cx="6624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</a:rPr>
                <a:t>180°</a:t>
              </a:r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20" name="Google Shape;320;p25"/>
            <p:cNvSpPr txBox="1"/>
            <p:nvPr/>
          </p:nvSpPr>
          <p:spPr>
            <a:xfrm>
              <a:off x="4804450" y="1058938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δ</a:t>
              </a:r>
              <a:endParaRPr sz="1800" b="1">
                <a:solidFill>
                  <a:schemeClr val="tx1"/>
                </a:solidFill>
              </a:endParaRPr>
            </a:p>
          </p:txBody>
        </p:sp>
        <p:sp>
          <p:nvSpPr>
            <p:cNvPr id="321" name="Google Shape;321;p25"/>
            <p:cNvSpPr txBox="1"/>
            <p:nvPr/>
          </p:nvSpPr>
          <p:spPr>
            <a:xfrm>
              <a:off x="5124625" y="1351150"/>
              <a:ext cx="3837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</a:rPr>
                <a:t>Δ</a:t>
              </a:r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22" name="Google Shape;322;p25"/>
            <p:cNvSpPr txBox="1"/>
            <p:nvPr/>
          </p:nvSpPr>
          <p:spPr>
            <a:xfrm>
              <a:off x="7143150" y="253300"/>
              <a:ext cx="7821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1">
                  <a:solidFill>
                    <a:schemeClr val="tx1"/>
                  </a:solidFill>
                </a:rPr>
                <a:t>echo</a:t>
              </a:r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23" name="Google Shape;323;p25"/>
            <p:cNvSpPr txBox="1"/>
            <p:nvPr/>
          </p:nvSpPr>
          <p:spPr>
            <a:xfrm>
              <a:off x="4268100" y="603500"/>
              <a:ext cx="281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800" b="1">
                  <a:solidFill>
                    <a:schemeClr val="tx1"/>
                  </a:solidFill>
                </a:rPr>
                <a:t>G</a:t>
              </a:r>
              <a:endParaRPr sz="18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24" name="Google Shape;324;p25"/>
          <p:cNvGrpSpPr/>
          <p:nvPr/>
        </p:nvGrpSpPr>
        <p:grpSpPr>
          <a:xfrm>
            <a:off x="3651145" y="3556400"/>
            <a:ext cx="1870706" cy="1249396"/>
            <a:chOff x="3149550" y="2319929"/>
            <a:chExt cx="1589250" cy="795186"/>
          </a:xfrm>
        </p:grpSpPr>
        <p:grpSp>
          <p:nvGrpSpPr>
            <p:cNvPr id="325" name="Google Shape;325;p25"/>
            <p:cNvGrpSpPr/>
            <p:nvPr/>
          </p:nvGrpSpPr>
          <p:grpSpPr>
            <a:xfrm>
              <a:off x="3149550" y="2319929"/>
              <a:ext cx="745800" cy="795162"/>
              <a:chOff x="3149550" y="2435350"/>
              <a:chExt cx="745800" cy="679800"/>
            </a:xfrm>
          </p:grpSpPr>
          <p:cxnSp>
            <p:nvCxnSpPr>
              <p:cNvPr id="326" name="Google Shape;326;p25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25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8" name="Google Shape;328;p25"/>
            <p:cNvGrpSpPr/>
            <p:nvPr/>
          </p:nvGrpSpPr>
          <p:grpSpPr>
            <a:xfrm>
              <a:off x="3993000" y="2347144"/>
              <a:ext cx="745800" cy="767970"/>
              <a:chOff x="3149550" y="2435350"/>
              <a:chExt cx="745800" cy="679800"/>
            </a:xfrm>
          </p:grpSpPr>
          <p:cxnSp>
            <p:nvCxnSpPr>
              <p:cNvPr id="329" name="Google Shape;329;p25"/>
              <p:cNvCxnSpPr/>
              <p:nvPr/>
            </p:nvCxnSpPr>
            <p:spPr>
              <a:xfrm>
                <a:off x="3149550" y="2772287"/>
                <a:ext cx="745800" cy="5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25"/>
              <p:cNvCxnSpPr/>
              <p:nvPr/>
            </p:nvCxnSpPr>
            <p:spPr>
              <a:xfrm rot="10800000">
                <a:off x="3520340" y="2435350"/>
                <a:ext cx="4200" cy="67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31" name="Google Shape;331;p25"/>
            <p:cNvCxnSpPr/>
            <p:nvPr/>
          </p:nvCxnSpPr>
          <p:spPr>
            <a:xfrm rot="10800000">
              <a:off x="3528125" y="2431750"/>
              <a:ext cx="0" cy="2616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32" name="Google Shape;332;p25"/>
            <p:cNvCxnSpPr/>
            <p:nvPr/>
          </p:nvCxnSpPr>
          <p:spPr>
            <a:xfrm rot="10800000" flipH="1">
              <a:off x="4365900" y="2445150"/>
              <a:ext cx="169200" cy="257400"/>
            </a:xfrm>
            <a:prstGeom prst="straightConnector1">
              <a:avLst/>
            </a:prstGeom>
            <a:noFill/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333" name="Google Shape;333;p25"/>
            <p:cNvCxnSpPr/>
            <p:nvPr/>
          </p:nvCxnSpPr>
          <p:spPr>
            <a:xfrm rot="10800000" flipH="1">
              <a:off x="4373000" y="2559925"/>
              <a:ext cx="283800" cy="1488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336" name="Google Shape;336;p25"/>
          <p:cNvSpPr txBox="1"/>
          <p:nvPr/>
        </p:nvSpPr>
        <p:spPr>
          <a:xfrm>
            <a:off x="1361809" y="1249340"/>
            <a:ext cx="7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Tx/>
              <a:buSzPts val="14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Pulse Gradient Spin Echo sequence  (PGSE)</a:t>
            </a:r>
            <a:endParaRPr sz="2000" b="1" dirty="0">
              <a:solidFill>
                <a:schemeClr val="tx1"/>
              </a:solidFill>
            </a:endParaRPr>
          </a:p>
          <a:p>
            <a:pPr marL="1200150" indent="-285750">
              <a:buClrTx/>
              <a:buFont typeface="Arial" panose="020B0604020202020204" pitchFamily="34" charset="0"/>
              <a:buChar char="•"/>
            </a:pPr>
            <a:endParaRPr sz="2000" b="1" dirty="0">
              <a:solidFill>
                <a:schemeClr val="tx1"/>
              </a:solidFill>
            </a:endParaRPr>
          </a:p>
        </p:txBody>
      </p:sp>
      <p:grpSp>
        <p:nvGrpSpPr>
          <p:cNvPr id="337" name="Google Shape;337;p25"/>
          <p:cNvGrpSpPr/>
          <p:nvPr/>
        </p:nvGrpSpPr>
        <p:grpSpPr>
          <a:xfrm>
            <a:off x="488569" y="2155436"/>
            <a:ext cx="1348800" cy="1252566"/>
            <a:chOff x="31119" y="2996736"/>
            <a:chExt cx="1348800" cy="1252566"/>
          </a:xfrm>
        </p:grpSpPr>
        <p:sp>
          <p:nvSpPr>
            <p:cNvPr id="338" name="Google Shape;338;p25"/>
            <p:cNvSpPr/>
            <p:nvPr/>
          </p:nvSpPr>
          <p:spPr>
            <a:xfrm>
              <a:off x="31119" y="2996736"/>
              <a:ext cx="1348800" cy="1237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90806" y="3163001"/>
              <a:ext cx="136800" cy="103800"/>
            </a:xfrm>
            <a:prstGeom prst="ellipse">
              <a:avLst/>
            </a:prstGeom>
            <a:solidFill>
              <a:srgbClr val="C27BA0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681219" y="3487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57075" y="346882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389191" y="3358214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610601" y="329314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90806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386019" y="37681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681231" y="37681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1050248" y="3768192"/>
              <a:ext cx="136800" cy="1038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1197854" y="3638049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995595" y="3003186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696389" y="3158304"/>
              <a:ext cx="136800" cy="103800"/>
            </a:xfrm>
            <a:prstGeom prst="ellipse">
              <a:avLst/>
            </a:prstGeom>
            <a:solidFill>
              <a:srgbClr val="C27BA0"/>
            </a:solidFill>
            <a:ln w="9525" cap="flat" cmpd="sng">
              <a:solidFill>
                <a:srgbClr val="E691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182939" y="3028161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480549" y="3017033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105963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1213012" y="3928030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610602" y="4145502"/>
              <a:ext cx="136800" cy="1038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cxnSp>
          <p:nvCxnSpPr>
            <p:cNvPr id="356" name="Google Shape;356;p25"/>
            <p:cNvCxnSpPr>
              <a:stCxn id="338" idx="1"/>
              <a:endCxn id="338" idx="3"/>
            </p:cNvCxnSpPr>
            <p:nvPr/>
          </p:nvCxnSpPr>
          <p:spPr>
            <a:xfrm>
              <a:off x="31119" y="36153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25"/>
            <p:cNvCxnSpPr/>
            <p:nvPr/>
          </p:nvCxnSpPr>
          <p:spPr>
            <a:xfrm>
              <a:off x="31119" y="3310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25"/>
            <p:cNvCxnSpPr/>
            <p:nvPr/>
          </p:nvCxnSpPr>
          <p:spPr>
            <a:xfrm>
              <a:off x="31119" y="3920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25"/>
            <p:cNvCxnSpPr/>
            <p:nvPr/>
          </p:nvCxnSpPr>
          <p:spPr>
            <a:xfrm>
              <a:off x="31119" y="37677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25"/>
            <p:cNvCxnSpPr/>
            <p:nvPr/>
          </p:nvCxnSpPr>
          <p:spPr>
            <a:xfrm>
              <a:off x="31119" y="34629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25"/>
            <p:cNvCxnSpPr/>
            <p:nvPr/>
          </p:nvCxnSpPr>
          <p:spPr>
            <a:xfrm>
              <a:off x="31119" y="31581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25"/>
            <p:cNvCxnSpPr/>
            <p:nvPr/>
          </p:nvCxnSpPr>
          <p:spPr>
            <a:xfrm>
              <a:off x="31119" y="4072536"/>
              <a:ext cx="1348800" cy="0"/>
            </a:xfrm>
            <a:prstGeom prst="straightConnector1">
              <a:avLst/>
            </a:prstGeom>
            <a:noFill/>
            <a:ln w="28575" cap="flat" cmpd="sng">
              <a:solidFill>
                <a:srgbClr val="E6913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3" name="Google Shape;363;p25"/>
          <p:cNvGrpSpPr/>
          <p:nvPr/>
        </p:nvGrpSpPr>
        <p:grpSpPr>
          <a:xfrm>
            <a:off x="1882537" y="2135663"/>
            <a:ext cx="335100" cy="1292100"/>
            <a:chOff x="3513087" y="2941825"/>
            <a:chExt cx="335100" cy="1292100"/>
          </a:xfrm>
        </p:grpSpPr>
        <p:sp>
          <p:nvSpPr>
            <p:cNvPr id="364" name="Google Shape;364;p25"/>
            <p:cNvSpPr/>
            <p:nvPr/>
          </p:nvSpPr>
          <p:spPr>
            <a:xfrm rot="-5551401">
              <a:off x="3040116" y="3448389"/>
              <a:ext cx="1281042" cy="278971"/>
            </a:xfrm>
            <a:prstGeom prst="rtTriangl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00" b="1">
                <a:solidFill>
                  <a:schemeClr val="tx1"/>
                </a:solidFill>
              </a:endParaRPr>
            </a:p>
          </p:txBody>
        </p:sp>
        <p:cxnSp>
          <p:nvCxnSpPr>
            <p:cNvPr id="365" name="Google Shape;365;p25"/>
            <p:cNvCxnSpPr/>
            <p:nvPr/>
          </p:nvCxnSpPr>
          <p:spPr>
            <a:xfrm rot="10800000">
              <a:off x="3756675" y="3386137"/>
              <a:ext cx="300" cy="5394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" name="Rectangle 2"/>
          <p:cNvSpPr/>
          <p:nvPr/>
        </p:nvSpPr>
        <p:spPr>
          <a:xfrm>
            <a:off x="1644498" y="3540763"/>
            <a:ext cx="1208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 smtClean="0">
                <a:solidFill>
                  <a:schemeClr val="tx1"/>
                </a:solidFill>
              </a:rPr>
              <a:t>Gy</a:t>
            </a:r>
            <a:r>
              <a:rPr lang="en-GB" b="1" dirty="0" smtClean="0">
                <a:solidFill>
                  <a:schemeClr val="tx1"/>
                </a:solidFill>
              </a:rPr>
              <a:t> Gradient</a:t>
            </a:r>
            <a:endParaRPr lang="es-AR" dirty="0"/>
          </a:p>
        </p:txBody>
      </p:sp>
      <p:cxnSp>
        <p:nvCxnSpPr>
          <p:cNvPr id="63" name="Google Shape;331;p25"/>
          <p:cNvCxnSpPr/>
          <p:nvPr/>
        </p:nvCxnSpPr>
        <p:spPr>
          <a:xfrm flipH="1" flipV="1">
            <a:off x="210566" y="3138630"/>
            <a:ext cx="10745" cy="480618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4" name="Google Shape;331;p25"/>
          <p:cNvCxnSpPr/>
          <p:nvPr/>
        </p:nvCxnSpPr>
        <p:spPr>
          <a:xfrm flipV="1">
            <a:off x="210565" y="3619248"/>
            <a:ext cx="548903" cy="740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" name="Rectangle 5"/>
          <p:cNvSpPr/>
          <p:nvPr/>
        </p:nvSpPr>
        <p:spPr>
          <a:xfrm>
            <a:off x="48860" y="279672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y</a:t>
            </a:r>
            <a:endParaRPr lang="es-AR" dirty="0"/>
          </a:p>
        </p:txBody>
      </p:sp>
      <p:sp>
        <p:nvSpPr>
          <p:cNvPr id="68" name="Rectangle 67"/>
          <p:cNvSpPr/>
          <p:nvPr/>
        </p:nvSpPr>
        <p:spPr>
          <a:xfrm>
            <a:off x="689600" y="348589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x</a:t>
            </a:r>
            <a:endParaRPr lang="es-AR" dirty="0"/>
          </a:p>
        </p:txBody>
      </p:sp>
      <p:sp>
        <p:nvSpPr>
          <p:cNvPr id="69" name="TextBox 68"/>
          <p:cNvSpPr txBox="1"/>
          <p:nvPr/>
        </p:nvSpPr>
        <p:spPr>
          <a:xfrm>
            <a:off x="2796514" y="6190445"/>
            <a:ext cx="3550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Courtesy of Viviana </a:t>
            </a:r>
            <a:r>
              <a:rPr lang="en-US" i="1" dirty="0" err="1" smtClean="0">
                <a:solidFill>
                  <a:schemeClr val="accent4">
                    <a:lumMod val="75000"/>
                  </a:schemeClr>
                </a:solidFill>
              </a:rPr>
              <a:t>Siless</a:t>
            </a:r>
            <a:r>
              <a:rPr lang="en-US" i="1" dirty="0" smtClean="0">
                <a:solidFill>
                  <a:schemeClr val="accent4">
                    <a:lumMod val="75000"/>
                  </a:schemeClr>
                </a:solidFill>
              </a:rPr>
              <a:t> &amp; Chiara Maffei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661319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Diffusion MRI: how do we measure it?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26316</TotalTime>
  <Words>4528</Words>
  <Application>Microsoft Office PowerPoint</Application>
  <PresentationFormat>On-screen Show (4:3)</PresentationFormat>
  <Paragraphs>1179</Paragraphs>
  <Slides>68</Slides>
  <Notes>15</Notes>
  <HiddenSlides>0</HiddenSlides>
  <MMClips>4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6" baseType="lpstr">
      <vt:lpstr>Arial Unicode MS</vt:lpstr>
      <vt:lpstr>Batang</vt:lpstr>
      <vt:lpstr>Gulim</vt:lpstr>
      <vt:lpstr>MS PGothic</vt:lpstr>
      <vt:lpstr>MS PGothic</vt:lpstr>
      <vt:lpstr>AdvHelneu-R</vt:lpstr>
      <vt:lpstr>Arial</vt:lpstr>
      <vt:lpstr>Calibri</vt:lpstr>
      <vt:lpstr>Cambria</vt:lpstr>
      <vt:lpstr>Courier New</vt:lpstr>
      <vt:lpstr>Georgia</vt:lpstr>
      <vt:lpstr>NexusSerif</vt:lpstr>
      <vt:lpstr>Symbol</vt:lpstr>
      <vt:lpstr>Times New Roman</vt:lpstr>
      <vt:lpstr>Wingdings</vt:lpstr>
      <vt:lpstr>Office Theme</vt:lpstr>
      <vt:lpstr>Equation</vt:lpstr>
      <vt:lpstr>Equation.DSMT4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Jovicich, Jorge</dc:creator>
  <cp:lastModifiedBy>Jorge Jovicich</cp:lastModifiedBy>
  <cp:revision>508</cp:revision>
  <dcterms:created xsi:type="dcterms:W3CDTF">2006-08-16T00:00:00Z</dcterms:created>
  <dcterms:modified xsi:type="dcterms:W3CDTF">2019-11-27T01:40:21Z</dcterms:modified>
</cp:coreProperties>
</file>